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3" r:id="rId12"/>
    <p:sldId id="259" r:id="rId13"/>
    <p:sldId id="257" r:id="rId14"/>
    <p:sldId id="260" r:id="rId15"/>
    <p:sldId id="26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4" r:id="rId29"/>
    <p:sldId id="287" r:id="rId30"/>
    <p:sldId id="289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sforgeeks.org/structures-c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fresh2refresh.com/c-programming/c-file-handling/feof-function-c/" TargetMode="External"/><Relationship Id="rId3" Type="http://schemas.openxmlformats.org/officeDocument/2006/relationships/hyperlink" Target="http://fresh2refresh.com/c-programming/c-file-handling/getw-putw-functions-c/" TargetMode="External"/><Relationship Id="rId7" Type="http://schemas.openxmlformats.org/officeDocument/2006/relationships/hyperlink" Target="http://fresh2refresh.com/c-programming/c-file-handling/fgets-function-c/" TargetMode="External"/><Relationship Id="rId2" Type="http://schemas.openxmlformats.org/officeDocument/2006/relationships/hyperlink" Target="http://fresh2refresh.com/c-programming/c-file-handling/fopen-fclose-gets-fputs-functions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sh2refresh.com/c-programming/c-file-handling/puts-function-c/" TargetMode="External"/><Relationship Id="rId5" Type="http://schemas.openxmlformats.org/officeDocument/2006/relationships/hyperlink" Target="http://fresh2refresh.com/c-programming/c-file-handling/fputc-function-c/" TargetMode="External"/><Relationship Id="rId10" Type="http://schemas.openxmlformats.org/officeDocument/2006/relationships/hyperlink" Target="http://fresh2refresh.com/c-programming/c-file-handling/fscanf-fprintf-ftell-rewind-functions-c/" TargetMode="External"/><Relationship Id="rId4" Type="http://schemas.openxmlformats.org/officeDocument/2006/relationships/hyperlink" Target="http://fresh2refresh.com/c-programming/c-file-handling/fgetc-function-c/" TargetMode="External"/><Relationship Id="rId9" Type="http://schemas.openxmlformats.org/officeDocument/2006/relationships/hyperlink" Target="http://fresh2refresh.com/c-programming/c-file-handling/fgetchar-function-c/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fresh2refresh.com/c-programming/c-file-handling/putchar-getchar-function-c/" TargetMode="External"/><Relationship Id="rId13" Type="http://schemas.openxmlformats.org/officeDocument/2006/relationships/hyperlink" Target="http://fresh2refresh.com/c-programming/c-file-handling/fflush-function-c/" TargetMode="External"/><Relationship Id="rId3" Type="http://schemas.openxmlformats.org/officeDocument/2006/relationships/hyperlink" Target="http://fresh2refresh.com/c-programming/c-file-handling/fseek-seek_set-seek_cur-seek_end-functions-c/" TargetMode="External"/><Relationship Id="rId7" Type="http://schemas.openxmlformats.org/officeDocument/2006/relationships/hyperlink" Target="http://fresh2refresh.com/c-programming/c-file-handling/getche-function-c/" TargetMode="External"/><Relationship Id="rId12" Type="http://schemas.openxmlformats.org/officeDocument/2006/relationships/hyperlink" Target="http://fresh2refresh.com/c-programming/c-file-handling/remove-function-c/" TargetMode="External"/><Relationship Id="rId2" Type="http://schemas.openxmlformats.org/officeDocument/2006/relationships/hyperlink" Target="http://fresh2refresh.com/c-programming/c-file-handling/fputchar-function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esh2refresh.com/c-programming/c-file-handling/getch-function-c/" TargetMode="External"/><Relationship Id="rId11" Type="http://schemas.openxmlformats.org/officeDocument/2006/relationships/hyperlink" Target="http://fresh2refresh.com/c-programming/c-file-handling/sscanf-function-c/" TargetMode="External"/><Relationship Id="rId5" Type="http://schemas.openxmlformats.org/officeDocument/2006/relationships/hyperlink" Target="http://fresh2refresh.com/c-programming/c-file-handling/getc-putc-functions-c/" TargetMode="External"/><Relationship Id="rId10" Type="http://schemas.openxmlformats.org/officeDocument/2006/relationships/hyperlink" Target="http://fresh2refresh.com/c-programming/c-file-handling/sprintf-function-c/" TargetMode="External"/><Relationship Id="rId4" Type="http://schemas.openxmlformats.org/officeDocument/2006/relationships/hyperlink" Target="http://fresh2refresh.com/c-programming/c-file-handling/fscanf-fprintf-ftell-rewind-functions-c/" TargetMode="External"/><Relationship Id="rId9" Type="http://schemas.openxmlformats.org/officeDocument/2006/relationships/hyperlink" Target="http://fresh2refresh.com/c-programming/c-file-handling/printf-scanf-functions-c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lgerian" pitchFamily="82" charset="0"/>
                <a:cs typeface="Aharoni" pitchFamily="2" charset="-79"/>
              </a:rPr>
              <a:t>Programming for problem solving</a:t>
            </a:r>
            <a:endParaRPr lang="en-US" sz="6000" dirty="0">
              <a:latin typeface="Algerian" pitchFamily="82" charset="0"/>
              <a:cs typeface="Aharoni" pitchFamily="2" charset="-79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64770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4038600"/>
            <a:ext cx="3721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B.Tech</a:t>
            </a:r>
            <a:r>
              <a:rPr lang="en-US" sz="3200" b="1" dirty="0" smtClean="0"/>
              <a:t> I year – I </a:t>
            </a:r>
            <a:r>
              <a:rPr lang="en-US" sz="3200" b="1" dirty="0" err="1" smtClean="0"/>
              <a:t>Sem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5124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716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/>
              <a:t>#include &lt;</a:t>
            </a:r>
            <a:r>
              <a:rPr lang="en-US" sz="1100" dirty="0" err="1"/>
              <a:t>stdio.h</a:t>
            </a:r>
            <a:r>
              <a:rPr lang="en-US" sz="1100" dirty="0"/>
              <a:t>&gt;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#</a:t>
            </a:r>
            <a:r>
              <a:rPr lang="en-US" sz="1100" dirty="0"/>
              <a:t>include &lt;</a:t>
            </a:r>
            <a:r>
              <a:rPr lang="en-US" sz="1100" dirty="0" err="1"/>
              <a:t>string.h</a:t>
            </a:r>
            <a:r>
              <a:rPr lang="en-US" sz="1100" dirty="0"/>
              <a:t>&gt;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struct</a:t>
            </a:r>
            <a:r>
              <a:rPr lang="en-US" sz="1100" dirty="0" smtClean="0"/>
              <a:t> </a:t>
            </a:r>
            <a:r>
              <a:rPr lang="en-US" sz="1100" dirty="0"/>
              <a:t>Books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{ </a:t>
            </a:r>
          </a:p>
          <a:p>
            <a:pPr marL="0" indent="0">
              <a:buNone/>
            </a:pPr>
            <a:r>
              <a:rPr lang="en-US" sz="1100" dirty="0" smtClean="0"/>
              <a:t>char </a:t>
            </a:r>
            <a:r>
              <a:rPr lang="en-US" sz="1100" dirty="0"/>
              <a:t>title[50];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char </a:t>
            </a:r>
            <a:r>
              <a:rPr lang="en-US" sz="1100" dirty="0"/>
              <a:t>author[50];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char </a:t>
            </a:r>
            <a:r>
              <a:rPr lang="en-US" sz="1100" dirty="0"/>
              <a:t>subject[100];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int</a:t>
            </a:r>
            <a:r>
              <a:rPr lang="en-US" sz="1100" dirty="0" smtClean="0"/>
              <a:t> </a:t>
            </a:r>
            <a:r>
              <a:rPr lang="en-US" sz="1100" dirty="0" err="1"/>
              <a:t>book_id</a:t>
            </a:r>
            <a:r>
              <a:rPr lang="en-US" sz="1100" dirty="0" smtClean="0"/>
              <a:t>;</a:t>
            </a:r>
          </a:p>
          <a:p>
            <a:pPr marL="0" indent="0">
              <a:buNone/>
            </a:pPr>
            <a:r>
              <a:rPr lang="en-US" sz="1100" dirty="0" smtClean="0"/>
              <a:t> };</a:t>
            </a:r>
          </a:p>
          <a:p>
            <a:pPr marL="0" indent="0">
              <a:buNone/>
            </a:pPr>
            <a:r>
              <a:rPr lang="en-US" sz="1100" dirty="0" smtClean="0"/>
              <a:t> </a:t>
            </a:r>
            <a:r>
              <a:rPr lang="en-US" sz="1100" dirty="0" err="1"/>
              <a:t>int</a:t>
            </a:r>
            <a:r>
              <a:rPr lang="en-US" sz="1100" dirty="0"/>
              <a:t> main( )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{</a:t>
            </a:r>
          </a:p>
          <a:p>
            <a:pPr marL="0" indent="0">
              <a:buNone/>
            </a:pPr>
            <a:r>
              <a:rPr lang="en-US" sz="1100" dirty="0" smtClean="0"/>
              <a:t> </a:t>
            </a:r>
            <a:r>
              <a:rPr lang="en-US" sz="1100" dirty="0" err="1"/>
              <a:t>struct</a:t>
            </a:r>
            <a:r>
              <a:rPr lang="en-US" sz="1100" dirty="0"/>
              <a:t> Books Book1; /* Declare Book1 of type Book */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struct</a:t>
            </a:r>
            <a:r>
              <a:rPr lang="en-US" sz="1100" dirty="0" smtClean="0"/>
              <a:t> </a:t>
            </a:r>
            <a:r>
              <a:rPr lang="en-US" sz="1100" dirty="0"/>
              <a:t>Books Book2; /* Declare Book2 of type Book */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/* </a:t>
            </a:r>
            <a:r>
              <a:rPr lang="en-US" sz="1100" dirty="0"/>
              <a:t>book 1 specification */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strcpy</a:t>
            </a:r>
            <a:r>
              <a:rPr lang="en-US" sz="1100" dirty="0"/>
              <a:t>( Book1.title, "C Programming");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strcpy</a:t>
            </a:r>
            <a:r>
              <a:rPr lang="en-US" sz="1100" dirty="0"/>
              <a:t>( Book1.author, "</a:t>
            </a:r>
            <a:r>
              <a:rPr lang="en-US" sz="1100" dirty="0" err="1"/>
              <a:t>Nuha</a:t>
            </a:r>
            <a:r>
              <a:rPr lang="en-US" sz="1100" dirty="0"/>
              <a:t> Ali</a:t>
            </a:r>
            <a:r>
              <a:rPr lang="en-US" sz="1100" dirty="0" smtClean="0"/>
              <a:t>");</a:t>
            </a:r>
          </a:p>
          <a:p>
            <a:pPr marL="0" indent="0">
              <a:buNone/>
            </a:pPr>
            <a:r>
              <a:rPr lang="en-US" sz="1100" dirty="0" smtClean="0"/>
              <a:t> </a:t>
            </a:r>
            <a:r>
              <a:rPr lang="en-US" sz="1100" dirty="0" err="1"/>
              <a:t>strcpy</a:t>
            </a:r>
            <a:r>
              <a:rPr lang="en-US" sz="1100" dirty="0"/>
              <a:t>( Book1.subject, "C Programming Tutorial");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Book1.book_id </a:t>
            </a:r>
            <a:r>
              <a:rPr lang="en-US" sz="1100" dirty="0"/>
              <a:t>= 6495407</a:t>
            </a:r>
            <a:r>
              <a:rPr lang="en-US" sz="1100" dirty="0" smtClean="0"/>
              <a:t>;</a:t>
            </a:r>
          </a:p>
          <a:p>
            <a:pPr marL="0" indent="0">
              <a:buNone/>
            </a:pPr>
            <a:r>
              <a:rPr lang="en-US" sz="1100" dirty="0" smtClean="0"/>
              <a:t> </a:t>
            </a:r>
            <a:r>
              <a:rPr lang="en-US" sz="1100" dirty="0"/>
              <a:t>/* book 2 specification */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strcpy</a:t>
            </a:r>
            <a:r>
              <a:rPr lang="en-US" sz="1100" dirty="0"/>
              <a:t>( Book2.title, "Telecom Billing");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strcpy</a:t>
            </a:r>
            <a:r>
              <a:rPr lang="en-US" sz="1100" dirty="0"/>
              <a:t>( Book2.author, "Zara Ali");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strcpy</a:t>
            </a:r>
            <a:r>
              <a:rPr lang="en-US" sz="1100" dirty="0"/>
              <a:t>( Book2.subject, "Telecom Billing Tutorial</a:t>
            </a:r>
            <a:r>
              <a:rPr lang="en-US" sz="1100" dirty="0" smtClean="0"/>
              <a:t>");</a:t>
            </a:r>
          </a:p>
          <a:p>
            <a:pPr marL="0" indent="0">
              <a:buNone/>
            </a:pPr>
            <a:r>
              <a:rPr lang="en-US" sz="1100" dirty="0" smtClean="0"/>
              <a:t> </a:t>
            </a:r>
            <a:r>
              <a:rPr lang="en-US" sz="1100" dirty="0"/>
              <a:t>Book2.book_id = 6495700;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/* </a:t>
            </a:r>
            <a:r>
              <a:rPr lang="en-US" sz="1100" dirty="0"/>
              <a:t>print Book1 info */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printf</a:t>
            </a:r>
            <a:r>
              <a:rPr lang="en-US" sz="1100" dirty="0"/>
              <a:t>( "Book 1 title : %s\n", Book1.title);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printf</a:t>
            </a:r>
            <a:r>
              <a:rPr lang="en-US" sz="1100" dirty="0"/>
              <a:t>( "Book 1 author : %s\n", Book1.author);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printf</a:t>
            </a:r>
            <a:r>
              <a:rPr lang="en-US" sz="1100" dirty="0"/>
              <a:t>( "Book 1 subject : %s\n", Book1.subject);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printf</a:t>
            </a:r>
            <a:r>
              <a:rPr lang="en-US" sz="1100" dirty="0"/>
              <a:t>( "Book 1 </a:t>
            </a:r>
            <a:r>
              <a:rPr lang="en-US" sz="1100" dirty="0" err="1"/>
              <a:t>book_id</a:t>
            </a:r>
            <a:r>
              <a:rPr lang="en-US" sz="1100" dirty="0"/>
              <a:t> : %d\n", Book1.book_id);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/* </a:t>
            </a:r>
            <a:r>
              <a:rPr lang="en-US" sz="1100" dirty="0"/>
              <a:t>print Book2 info */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printf</a:t>
            </a:r>
            <a:r>
              <a:rPr lang="en-US" sz="1100" dirty="0"/>
              <a:t>( "Book 2 title : %s\n", Book2.title);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printf</a:t>
            </a:r>
            <a:r>
              <a:rPr lang="en-US" sz="1100" dirty="0"/>
              <a:t>( "Book 2 author : %s\n", Book2.author);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err="1" smtClean="0"/>
              <a:t>printf</a:t>
            </a:r>
            <a:r>
              <a:rPr lang="en-US" sz="1100" dirty="0"/>
              <a:t>( "Book 2 subject : %s\n", Book2.subject</a:t>
            </a:r>
            <a:r>
              <a:rPr lang="en-US" sz="1100" dirty="0" smtClean="0"/>
              <a:t>);</a:t>
            </a:r>
          </a:p>
          <a:p>
            <a:pPr marL="0" indent="0">
              <a:buNone/>
            </a:pPr>
            <a:r>
              <a:rPr lang="en-US" sz="1100" dirty="0" smtClean="0"/>
              <a:t> </a:t>
            </a:r>
            <a:r>
              <a:rPr lang="en-US" sz="1100" dirty="0" err="1"/>
              <a:t>printf</a:t>
            </a:r>
            <a:r>
              <a:rPr lang="en-US" sz="1100" dirty="0"/>
              <a:t>( "Book 2 </a:t>
            </a:r>
            <a:r>
              <a:rPr lang="en-US" sz="1100" dirty="0" err="1"/>
              <a:t>book_id</a:t>
            </a:r>
            <a:r>
              <a:rPr lang="en-US" sz="1100" dirty="0"/>
              <a:t> : %d\n", Book2.book_id); </a:t>
            </a: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return </a:t>
            </a:r>
            <a:r>
              <a:rPr lang="en-US" sz="1100" dirty="0"/>
              <a:t>0; </a:t>
            </a:r>
            <a:endParaRPr lang="en-US" sz="1100" dirty="0" smtClean="0"/>
          </a:p>
          <a:p>
            <a:pPr marL="0" indent="0">
              <a:buNone/>
            </a:pPr>
            <a:r>
              <a:rPr lang="en-US" sz="900" dirty="0" smtClean="0"/>
              <a:t>}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43820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05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struct</a:t>
            </a:r>
            <a:r>
              <a:rPr lang="en-US" dirty="0" smtClean="0"/>
              <a:t> </a:t>
            </a:r>
            <a:r>
              <a:rPr lang="en-US" dirty="0" err="1"/>
              <a:t>Bookinfo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b="1" dirty="0" smtClean="0"/>
              <a:t>char</a:t>
            </a:r>
            <a:r>
              <a:rPr lang="en-US" dirty="0" smtClean="0"/>
              <a:t>[20</a:t>
            </a:r>
            <a:r>
              <a:rPr lang="en-US" dirty="0"/>
              <a:t>] </a:t>
            </a:r>
            <a:r>
              <a:rPr lang="en-US" dirty="0" err="1"/>
              <a:t>bname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pages; 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price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}</a:t>
            </a:r>
          </a:p>
          <a:p>
            <a:pPr marL="0" indent="0">
              <a:buNone/>
            </a:pPr>
            <a:r>
              <a:rPr lang="en-US" dirty="0" smtClean="0"/>
              <a:t>book[3];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main(</a:t>
            </a:r>
            <a:r>
              <a:rPr lang="en-US" b="1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</a:t>
            </a:r>
            <a:r>
              <a:rPr lang="en-US" b="1" dirty="0"/>
              <a:t>char</a:t>
            </a:r>
            <a:r>
              <a:rPr lang="en-US" dirty="0"/>
              <a:t> *</a:t>
            </a:r>
            <a:r>
              <a:rPr lang="en-US" dirty="0" err="1"/>
              <a:t>argv</a:t>
            </a:r>
            <a:r>
              <a:rPr lang="en-US" dirty="0" smtClean="0"/>
              <a:t>[])</a:t>
            </a:r>
          </a:p>
          <a:p>
            <a:pPr marL="0" indent="0">
              <a:buNone/>
            </a:pPr>
            <a:r>
              <a:rPr lang="en-US" dirty="0" smtClean="0"/>
              <a:t> {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i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for</a:t>
            </a:r>
            <a:r>
              <a:rPr lang="en-US" dirty="0"/>
              <a:t>(i=0;i&lt;3;i++)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 </a:t>
            </a:r>
          </a:p>
          <a:p>
            <a:pPr marL="0" indent="0">
              <a:buNone/>
            </a:pPr>
            <a:r>
              <a:rPr lang="en-US" dirty="0" err="1" smtClean="0"/>
              <a:t>printf</a:t>
            </a:r>
            <a:r>
              <a:rPr lang="en-US" dirty="0"/>
              <a:t>("\</a:t>
            </a:r>
            <a:r>
              <a:rPr lang="en-US" dirty="0" err="1"/>
              <a:t>nEnter</a:t>
            </a:r>
            <a:r>
              <a:rPr lang="en-US" dirty="0"/>
              <a:t> the Name of Book : ");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gets(book[i</a:t>
            </a:r>
            <a:r>
              <a:rPr lang="en-US" dirty="0"/>
              <a:t>].</a:t>
            </a:r>
            <a:r>
              <a:rPr lang="en-US" dirty="0" err="1"/>
              <a:t>bname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printf</a:t>
            </a:r>
            <a:r>
              <a:rPr lang="en-US" dirty="0"/>
              <a:t>("\</a:t>
            </a:r>
            <a:r>
              <a:rPr lang="en-US" dirty="0" err="1"/>
              <a:t>nEnter</a:t>
            </a:r>
            <a:r>
              <a:rPr lang="en-US" dirty="0"/>
              <a:t> the Number of Pages : ");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scanf</a:t>
            </a:r>
            <a:r>
              <a:rPr lang="en-US" dirty="0"/>
              <a:t>("%</a:t>
            </a:r>
            <a:r>
              <a:rPr lang="en-US" dirty="0" err="1"/>
              <a:t>d",book</a:t>
            </a:r>
            <a:r>
              <a:rPr lang="en-US" dirty="0"/>
              <a:t>[i].pages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printf</a:t>
            </a:r>
            <a:r>
              <a:rPr lang="en-US" dirty="0"/>
              <a:t>("\</a:t>
            </a:r>
            <a:r>
              <a:rPr lang="en-US" dirty="0" err="1"/>
              <a:t>nEnter</a:t>
            </a:r>
            <a:r>
              <a:rPr lang="en-US" dirty="0"/>
              <a:t> the Price of Book : </a:t>
            </a:r>
            <a:r>
              <a:rPr lang="en-US" dirty="0" smtClean="0"/>
              <a:t>");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scanf</a:t>
            </a:r>
            <a:r>
              <a:rPr lang="en-US" dirty="0"/>
              <a:t>("%</a:t>
            </a:r>
            <a:r>
              <a:rPr lang="en-US" dirty="0" err="1"/>
              <a:t>f",book</a:t>
            </a:r>
            <a:r>
              <a:rPr lang="en-US" dirty="0"/>
              <a:t>[i].price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printf</a:t>
            </a:r>
            <a:r>
              <a:rPr lang="en-US" dirty="0"/>
              <a:t>("\n--------- Book Details ------------ </a:t>
            </a:r>
            <a:r>
              <a:rPr lang="en-US" dirty="0" smtClean="0"/>
              <a:t>");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for</a:t>
            </a:r>
            <a:r>
              <a:rPr lang="en-US" dirty="0"/>
              <a:t>(i=0;i&lt;3;i++)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printf</a:t>
            </a:r>
            <a:r>
              <a:rPr lang="en-US" dirty="0"/>
              <a:t>("\</a:t>
            </a:r>
            <a:r>
              <a:rPr lang="en-US" dirty="0" err="1"/>
              <a:t>nName</a:t>
            </a:r>
            <a:r>
              <a:rPr lang="en-US" dirty="0"/>
              <a:t> of Book : %</a:t>
            </a:r>
            <a:r>
              <a:rPr lang="en-US" dirty="0" err="1"/>
              <a:t>s",book</a:t>
            </a:r>
            <a:r>
              <a:rPr lang="en-US" dirty="0"/>
              <a:t>[i].</a:t>
            </a:r>
            <a:r>
              <a:rPr lang="en-US" dirty="0" err="1"/>
              <a:t>bname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printf</a:t>
            </a:r>
            <a:r>
              <a:rPr lang="en-US" dirty="0"/>
              <a:t>("\</a:t>
            </a:r>
            <a:r>
              <a:rPr lang="en-US" dirty="0" err="1"/>
              <a:t>nNumber</a:t>
            </a:r>
            <a:r>
              <a:rPr lang="en-US" dirty="0"/>
              <a:t> of Pages : %</a:t>
            </a:r>
            <a:r>
              <a:rPr lang="en-US" dirty="0" err="1"/>
              <a:t>d",book</a:t>
            </a:r>
            <a:r>
              <a:rPr lang="en-US" dirty="0"/>
              <a:t>[i].pages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printf</a:t>
            </a:r>
            <a:r>
              <a:rPr lang="en-US" dirty="0"/>
              <a:t>("\</a:t>
            </a:r>
            <a:r>
              <a:rPr lang="en-US" dirty="0" err="1"/>
              <a:t>nPrice</a:t>
            </a:r>
            <a:r>
              <a:rPr lang="en-US" dirty="0"/>
              <a:t> of Book : %</a:t>
            </a:r>
            <a:r>
              <a:rPr lang="en-US" dirty="0" err="1"/>
              <a:t>f",book</a:t>
            </a:r>
            <a:r>
              <a:rPr lang="en-US" dirty="0"/>
              <a:t>[i].price);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return</a:t>
            </a:r>
            <a:r>
              <a:rPr lang="en-US" dirty="0"/>
              <a:t> 0;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82" t="25933" r="44254" b="20279"/>
          <a:stretch/>
        </p:blipFill>
        <p:spPr bwMode="auto">
          <a:xfrm>
            <a:off x="5181600" y="990600"/>
            <a:ext cx="2909455" cy="295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67270"/>
            <a:ext cx="5322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Array of Structure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04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are of two types: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One-dimensional </a:t>
            </a:r>
            <a:r>
              <a:rPr lang="en-US" dirty="0" smtClean="0"/>
              <a:t>arrays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Multidimensional </a:t>
            </a:r>
            <a:r>
              <a:rPr lang="en-US" dirty="0"/>
              <a:t>arrays</a:t>
            </a:r>
          </a:p>
          <a:p>
            <a:pPr lvl="2"/>
            <a:r>
              <a:rPr lang="en-US" dirty="0" smtClean="0"/>
              <a:t>Two dimensional arrays</a:t>
            </a:r>
          </a:p>
          <a:p>
            <a:pPr lvl="2"/>
            <a:r>
              <a:rPr lang="en-US" dirty="0" smtClean="0"/>
              <a:t>Three dimensional arrays</a:t>
            </a:r>
          </a:p>
          <a:p>
            <a:pPr lvl="2"/>
            <a:r>
              <a:rPr lang="en-US" dirty="0" smtClean="0"/>
              <a:t>Four </a:t>
            </a:r>
            <a:r>
              <a:rPr lang="en-US" dirty="0" err="1" smtClean="0"/>
              <a:t>dimentional</a:t>
            </a:r>
            <a:r>
              <a:rPr lang="en-US" dirty="0" smtClean="0"/>
              <a:t> arrays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510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array is collection of similar elements.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Declaring Array in 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array is a collection of data that holds fixed number of values of same type.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example: if you want to store marks of 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students, you can create an array for it.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Ex: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marks[5];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size and type of arrays cannot be changed after its declaration.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0" b="38738"/>
          <a:stretch/>
        </p:blipFill>
        <p:spPr>
          <a:xfrm>
            <a:off x="2057400" y="2050868"/>
            <a:ext cx="5410200" cy="15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56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20" t="17462" r="17350" b="35493"/>
          <a:stretch/>
        </p:blipFill>
        <p:spPr bwMode="auto">
          <a:xfrm>
            <a:off x="457200" y="304800"/>
            <a:ext cx="815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371600" y="2590800"/>
            <a:ext cx="560294" cy="596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45341" y="2374758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dimensional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28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Multi-dimensional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Multi-Dimensional Array:</a:t>
            </a:r>
          </a:p>
          <a:p>
            <a:pPr lvl="1"/>
            <a:r>
              <a:rPr lang="en-US" dirty="0" smtClean="0"/>
              <a:t>Two dimensional array. Ex:[][]</a:t>
            </a:r>
          </a:p>
          <a:p>
            <a:pPr lvl="1"/>
            <a:r>
              <a:rPr lang="en-US" dirty="0" smtClean="0"/>
              <a:t>Three dimensional array. Ex: [][][]</a:t>
            </a:r>
          </a:p>
          <a:p>
            <a:pPr lvl="1"/>
            <a:r>
              <a:rPr lang="en-US" dirty="0" smtClean="0"/>
              <a:t>N dimensional array. Ex: [1][][][][]…....[n]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549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Pointers are powerful features of C and (C++) programming </a:t>
            </a:r>
            <a:r>
              <a:rPr lang="en-US" dirty="0" smtClean="0"/>
              <a:t>that differentiates </a:t>
            </a:r>
            <a:r>
              <a:rPr lang="en-US" dirty="0"/>
              <a:t>it from other popular programming languages like: Java and Python.</a:t>
            </a:r>
          </a:p>
          <a:p>
            <a:r>
              <a:rPr lang="en-US" dirty="0"/>
              <a:t>Pointers are used in C program to access the memory and manipulate the address.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237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Pointers in C language is a variable that stores/points the address of another variable.</a:t>
            </a:r>
          </a:p>
          <a:p>
            <a:r>
              <a:rPr lang="en-US" dirty="0"/>
              <a:t>A Pointer in C is used to allocate memory dynamically i.e. at run time. </a:t>
            </a:r>
            <a:endParaRPr lang="en-US" dirty="0" smtClean="0"/>
          </a:p>
          <a:p>
            <a:r>
              <a:rPr lang="en-US" dirty="0" smtClean="0"/>
              <a:t>The pointer variable </a:t>
            </a:r>
            <a:r>
              <a:rPr lang="en-US" dirty="0"/>
              <a:t>might be belonging to any of the data type such as </a:t>
            </a:r>
            <a:r>
              <a:rPr lang="en-US" dirty="0" err="1"/>
              <a:t>int</a:t>
            </a:r>
            <a:r>
              <a:rPr lang="en-US" dirty="0"/>
              <a:t>, float, char, </a:t>
            </a:r>
            <a:r>
              <a:rPr lang="en-US" dirty="0" err="1" smtClean="0"/>
              <a:t>double,short</a:t>
            </a:r>
            <a:r>
              <a:rPr lang="en-US" dirty="0" smtClean="0"/>
              <a:t> </a:t>
            </a:r>
            <a:r>
              <a:rPr lang="en-US" dirty="0"/>
              <a:t>etc.</a:t>
            </a:r>
          </a:p>
          <a:p>
            <a:r>
              <a:rPr lang="en-US" dirty="0" smtClean="0"/>
              <a:t>Pointer </a:t>
            </a:r>
            <a:r>
              <a:rPr lang="en-US" dirty="0"/>
              <a:t>Syntax : </a:t>
            </a:r>
            <a:r>
              <a:rPr lang="en-US" dirty="0" err="1"/>
              <a:t>data_type</a:t>
            </a:r>
            <a:r>
              <a:rPr lang="en-US" dirty="0"/>
              <a:t> </a:t>
            </a:r>
            <a:r>
              <a:rPr lang="en-US" dirty="0" err="1" smtClean="0"/>
              <a:t>var_name</a:t>
            </a:r>
            <a:r>
              <a:rPr lang="en-US" dirty="0"/>
              <a:t>; 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Example </a:t>
            </a:r>
            <a:r>
              <a:rPr lang="en-US" dirty="0"/>
              <a:t>: </a:t>
            </a:r>
            <a:r>
              <a:rPr lang="en-US" dirty="0" err="1"/>
              <a:t>int</a:t>
            </a:r>
            <a:r>
              <a:rPr lang="en-US" dirty="0"/>
              <a:t> *p;  char *p;</a:t>
            </a:r>
          </a:p>
          <a:p>
            <a:r>
              <a:rPr lang="en-US" dirty="0" smtClean="0"/>
              <a:t>Where</a:t>
            </a:r>
            <a:r>
              <a:rPr lang="en-US" dirty="0"/>
              <a:t>, * is used to denote that “p” is pointer variable and not a normal variable</a:t>
            </a:r>
            <a:r>
              <a:rPr lang="en-US" dirty="0" smtClean="0"/>
              <a:t>.</a:t>
            </a:r>
          </a:p>
          <a:p>
            <a:r>
              <a:rPr lang="en-US" smtClean="0"/>
              <a:t>&amp; </a:t>
            </a:r>
            <a:r>
              <a:rPr lang="en-US"/>
              <a:t>symbol is used to get the address of the variable.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6104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Simple Pointer Example #1 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stdio.h</a:t>
            </a:r>
            <a:r>
              <a:rPr lang="en-US" dirty="0"/>
              <a:t>&gt; 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main()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 </a:t>
            </a:r>
          </a:p>
          <a:p>
            <a:pPr marL="0" indent="0">
              <a:buNone/>
            </a:pP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 = 3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*</a:t>
            </a:r>
            <a:r>
              <a:rPr lang="en-US" dirty="0" err="1"/>
              <a:t>ptr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/>
              <a:t>ptr</a:t>
            </a:r>
            <a:r>
              <a:rPr lang="en-US" dirty="0"/>
              <a:t> = &amp;a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return</a:t>
            </a:r>
            <a:r>
              <a:rPr lang="en-US" dirty="0"/>
              <a:t>(0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1706192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Explanation</a:t>
            </a:r>
            <a:endParaRPr lang="en-US" dirty="0"/>
          </a:p>
        </p:txBody>
      </p:sp>
      <p:pic>
        <p:nvPicPr>
          <p:cNvPr id="1026" name="Picture 2" descr="http://img.c4learn.com/2010/01/pointer-in-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41"/>
          <a:stretch/>
        </p:blipFill>
        <p:spPr bwMode="auto">
          <a:xfrm>
            <a:off x="2362200" y="2209800"/>
            <a:ext cx="319143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415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Structures: </a:t>
            </a:r>
          </a:p>
          <a:p>
            <a:pPr lvl="1"/>
            <a:r>
              <a:rPr lang="en-US" dirty="0" smtClean="0"/>
              <a:t>Defining structures,</a:t>
            </a:r>
          </a:p>
          <a:p>
            <a:pPr lvl="1"/>
            <a:r>
              <a:rPr lang="en-US" dirty="0" smtClean="0"/>
              <a:t>Initializing structures</a:t>
            </a:r>
          </a:p>
          <a:p>
            <a:pPr lvl="1"/>
            <a:r>
              <a:rPr lang="en-US" dirty="0" smtClean="0"/>
              <a:t> unions</a:t>
            </a:r>
          </a:p>
          <a:p>
            <a:pPr lvl="1"/>
            <a:r>
              <a:rPr lang="en-US" dirty="0" smtClean="0"/>
              <a:t>Array of structures</a:t>
            </a:r>
          </a:p>
          <a:p>
            <a:r>
              <a:rPr lang="en-US" dirty="0" smtClean="0"/>
              <a:t>Arrays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and two dimensional </a:t>
            </a:r>
            <a:r>
              <a:rPr lang="en-US" dirty="0" smtClean="0"/>
              <a:t>arrays</a:t>
            </a:r>
          </a:p>
          <a:p>
            <a:pPr lvl="1"/>
            <a:r>
              <a:rPr lang="en-US" dirty="0" smtClean="0"/>
              <a:t>Creating</a:t>
            </a:r>
          </a:p>
          <a:p>
            <a:pPr lvl="1"/>
            <a:r>
              <a:rPr lang="en-US" dirty="0" smtClean="0"/>
              <a:t>accessing </a:t>
            </a:r>
            <a:r>
              <a:rPr lang="en-US" dirty="0"/>
              <a:t>and manipulating elements of arrays </a:t>
            </a:r>
            <a:endParaRPr lang="en-US" dirty="0" smtClean="0"/>
          </a:p>
          <a:p>
            <a:r>
              <a:rPr lang="en-US" dirty="0" smtClean="0"/>
              <a:t>Pointer:</a:t>
            </a:r>
          </a:p>
          <a:p>
            <a:pPr lvl="1"/>
            <a:r>
              <a:rPr lang="en-US" dirty="0" smtClean="0"/>
              <a:t>Introduction </a:t>
            </a:r>
            <a:r>
              <a:rPr lang="en-US" dirty="0"/>
              <a:t>to </a:t>
            </a:r>
            <a:r>
              <a:rPr lang="en-US" dirty="0" smtClean="0"/>
              <a:t>pointer.</a:t>
            </a:r>
          </a:p>
          <a:p>
            <a:pPr lvl="1"/>
            <a:r>
              <a:rPr lang="en-US" dirty="0" smtClean="0"/>
              <a:t> Pointer to Array of Structure</a:t>
            </a:r>
          </a:p>
          <a:p>
            <a:pPr lvl="1"/>
            <a:r>
              <a:rPr lang="en-US" dirty="0" smtClean="0"/>
              <a:t>Pointer to Structure Within the same Structure : Self Referential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5945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Simple Pointer Example #2 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#</a:t>
            </a:r>
            <a:r>
              <a:rPr lang="en-US" dirty="0"/>
              <a:t>include&lt;</a:t>
            </a:r>
            <a:r>
              <a:rPr lang="en-US" dirty="0" err="1"/>
              <a:t>stdio.h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main</a:t>
            </a:r>
            <a:r>
              <a:rPr lang="en-US" dirty="0" smtClean="0"/>
              <a:t>()</a:t>
            </a:r>
          </a:p>
          <a:p>
            <a:r>
              <a:rPr lang="en-US" dirty="0" smtClean="0"/>
              <a:t> </a:t>
            </a:r>
            <a:r>
              <a:rPr lang="en-US" dirty="0"/>
              <a:t>{ </a:t>
            </a:r>
            <a:endParaRPr lang="en-US" dirty="0" smtClean="0"/>
          </a:p>
          <a:p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a = 3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*</a:t>
            </a:r>
            <a:r>
              <a:rPr lang="en-US" dirty="0" err="1"/>
              <a:t>ptr</a:t>
            </a:r>
            <a:r>
              <a:rPr lang="en-US" dirty="0"/>
              <a:t>,**</a:t>
            </a:r>
            <a:r>
              <a:rPr lang="en-US" dirty="0" err="1"/>
              <a:t>pptr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 err="1"/>
              <a:t>ptr</a:t>
            </a:r>
            <a:r>
              <a:rPr lang="en-US" dirty="0"/>
              <a:t> = &amp;a; </a:t>
            </a:r>
            <a:endParaRPr lang="en-US" dirty="0" smtClean="0"/>
          </a:p>
          <a:p>
            <a:r>
              <a:rPr lang="en-US" dirty="0" err="1" smtClean="0"/>
              <a:t>pptr</a:t>
            </a:r>
            <a:r>
              <a:rPr lang="en-US" dirty="0" smtClean="0"/>
              <a:t> </a:t>
            </a:r>
            <a:r>
              <a:rPr lang="en-US" dirty="0"/>
              <a:t>= &amp;</a:t>
            </a:r>
            <a:r>
              <a:rPr lang="en-US" dirty="0" err="1"/>
              <a:t>ptr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b="1" dirty="0"/>
              <a:t>return</a:t>
            </a:r>
            <a:r>
              <a:rPr lang="en-US" dirty="0"/>
              <a:t>(0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}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46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Explanation</a:t>
            </a:r>
            <a:endParaRPr lang="en-US" dirty="0"/>
          </a:p>
        </p:txBody>
      </p:sp>
      <p:pic>
        <p:nvPicPr>
          <p:cNvPr id="2050" name="Picture 2" descr="http://img.c4learn.com/2010/01/pointer-in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73674"/>
            <a:ext cx="494347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9658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Pointers to Array and Structures: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u="sng" dirty="0" smtClean="0"/>
              <a:t>Pointers </a:t>
            </a:r>
            <a:r>
              <a:rPr lang="en-US" u="sng" dirty="0"/>
              <a:t>to Array of structure</a:t>
            </a:r>
          </a:p>
          <a:p>
            <a:pPr marL="0" indent="0">
              <a:buNone/>
            </a:pPr>
            <a:r>
              <a:rPr lang="en-US" dirty="0"/>
              <a:t>1. Pointer Variable can also Store the Address of the Structure Variable.</a:t>
            </a:r>
          </a:p>
          <a:p>
            <a:pPr marL="0" indent="0">
              <a:buNone/>
            </a:pPr>
            <a:r>
              <a:rPr lang="en-US" dirty="0"/>
              <a:t>2. Pointer to Array of Structure stores the Base address of the Structure</a:t>
            </a:r>
          </a:p>
          <a:p>
            <a:pPr marL="0" indent="0">
              <a:buNone/>
            </a:pPr>
            <a:r>
              <a:rPr lang="en-US" dirty="0"/>
              <a:t>array.</a:t>
            </a:r>
          </a:p>
          <a:p>
            <a:pPr marL="0" indent="0">
              <a:buNone/>
            </a:pPr>
            <a:r>
              <a:rPr lang="en-US" dirty="0" smtClean="0"/>
              <a:t>Suppose</a:t>
            </a:r>
          </a:p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Cricket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char team1[20];</a:t>
            </a:r>
          </a:p>
          <a:p>
            <a:pPr marL="0" indent="0">
              <a:buNone/>
            </a:pPr>
            <a:r>
              <a:rPr lang="en-US" dirty="0"/>
              <a:t>char team2[20];</a:t>
            </a:r>
          </a:p>
          <a:p>
            <a:pPr marL="0" indent="0">
              <a:buNone/>
            </a:pPr>
            <a:r>
              <a:rPr lang="en-US" dirty="0"/>
              <a:t>char ground[18];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result;</a:t>
            </a:r>
          </a:p>
          <a:p>
            <a:pPr marL="0" indent="0">
              <a:buNone/>
            </a:pPr>
            <a:r>
              <a:rPr lang="en-US" dirty="0"/>
              <a:t>}match[4] = {</a:t>
            </a:r>
          </a:p>
          <a:p>
            <a:pPr marL="0" indent="0">
              <a:buNone/>
            </a:pPr>
            <a:r>
              <a:rPr lang="en-US" dirty="0"/>
              <a:t>{&amp;</a:t>
            </a:r>
            <a:r>
              <a:rPr lang="en-US" dirty="0" err="1"/>
              <a:t>quot;IND&amp;quot</a:t>
            </a:r>
            <a:r>
              <a:rPr lang="en-US" dirty="0"/>
              <a:t>;,&amp;</a:t>
            </a:r>
            <a:r>
              <a:rPr lang="en-US" dirty="0" err="1"/>
              <a:t>quot;AUS&amp;quot</a:t>
            </a:r>
            <a:r>
              <a:rPr lang="en-US" dirty="0"/>
              <a:t>;,&amp;quot;PUNE&amp;quot;,1},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{&amp;</a:t>
            </a:r>
            <a:r>
              <a:rPr lang="en-US" dirty="0" err="1"/>
              <a:t>quot;IND&amp;quot</a:t>
            </a:r>
            <a:r>
              <a:rPr lang="en-US" dirty="0"/>
              <a:t>;,&amp;</a:t>
            </a:r>
            <a:r>
              <a:rPr lang="en-US" dirty="0" err="1"/>
              <a:t>quot;PAK&amp;quot</a:t>
            </a:r>
            <a:r>
              <a:rPr lang="en-US" dirty="0"/>
              <a:t>;,&amp;quot;NAGPUR&amp;quot;,1},</a:t>
            </a:r>
          </a:p>
          <a:p>
            <a:pPr marL="0" indent="0">
              <a:buNone/>
            </a:pPr>
            <a:r>
              <a:rPr lang="en-US" dirty="0"/>
              <a:t>{&amp;</a:t>
            </a:r>
            <a:r>
              <a:rPr lang="en-US" dirty="0" err="1"/>
              <a:t>quot;IND&amp;quot</a:t>
            </a:r>
            <a:r>
              <a:rPr lang="en-US" dirty="0"/>
              <a:t>;,&amp;</a:t>
            </a:r>
            <a:r>
              <a:rPr lang="en-US" dirty="0" err="1"/>
              <a:t>quot;NZ&amp;quot</a:t>
            </a:r>
            <a:r>
              <a:rPr lang="en-US" dirty="0"/>
              <a:t>;,&amp;quot;MUMBAI&amp;quot;,0},</a:t>
            </a:r>
          </a:p>
          <a:p>
            <a:pPr marL="0" indent="0">
              <a:buNone/>
            </a:pPr>
            <a:r>
              <a:rPr lang="en-US" dirty="0"/>
              <a:t>{&amp;</a:t>
            </a:r>
            <a:r>
              <a:rPr lang="en-US" dirty="0" err="1"/>
              <a:t>quot;IND&amp;quot</a:t>
            </a:r>
            <a:r>
              <a:rPr lang="en-US" dirty="0"/>
              <a:t>;,&amp;</a:t>
            </a:r>
            <a:r>
              <a:rPr lang="en-US" dirty="0" err="1"/>
              <a:t>quot;SA&amp;quot</a:t>
            </a:r>
            <a:r>
              <a:rPr lang="en-US" dirty="0"/>
              <a:t>;,&amp;quot;DELHI&amp;quot;,1}</a:t>
            </a:r>
          </a:p>
          <a:p>
            <a:pPr marL="0" indent="0">
              <a:buNone/>
            </a:pPr>
            <a:r>
              <a:rPr lang="en-US" dirty="0"/>
              <a:t>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34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Pointer Is Declared and initialized </a:t>
            </a:r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/>
              <a:t>Cricket *</a:t>
            </a:r>
            <a:r>
              <a:rPr lang="en-US" dirty="0" err="1"/>
              <a:t>ptr</a:t>
            </a:r>
            <a:r>
              <a:rPr lang="en-US" dirty="0"/>
              <a:t> = match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Here the address of match[0] is stored in pointer Variable </a:t>
            </a:r>
            <a:r>
              <a:rPr lang="en-US" dirty="0" err="1"/>
              <a:t>ptr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89" t="43862" r="36023" b="30897"/>
          <a:stretch/>
        </p:blipFill>
        <p:spPr bwMode="auto">
          <a:xfrm>
            <a:off x="2514600" y="4038600"/>
            <a:ext cx="3900055" cy="192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989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5533697" cy="64691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#include&lt;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/>
              <a:t>main()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Cricket *</a:t>
            </a:r>
            <a:r>
              <a:rPr lang="en-US" dirty="0" err="1"/>
              <a:t>ptr</a:t>
            </a:r>
            <a:r>
              <a:rPr lang="en-US" dirty="0"/>
              <a:t> = match; // By default match[0]</a:t>
            </a:r>
          </a:p>
          <a:p>
            <a:pPr marL="0" indent="0">
              <a:buNone/>
            </a:pPr>
            <a:r>
              <a:rPr lang="en-US" dirty="0" smtClean="0"/>
              <a:t>for(i=0;i&lt;4;i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err="1"/>
              <a:t>printf</a:t>
            </a:r>
            <a:r>
              <a:rPr lang="en-US" dirty="0" smtClean="0"/>
              <a:t>(“\</a:t>
            </a:r>
            <a:r>
              <a:rPr lang="en-US" dirty="0" err="1" smtClean="0"/>
              <a:t>nMatch</a:t>
            </a:r>
            <a:r>
              <a:rPr lang="en-US" dirty="0" smtClean="0"/>
              <a:t> </a:t>
            </a:r>
            <a:r>
              <a:rPr lang="en-US" dirty="0"/>
              <a:t>: %</a:t>
            </a:r>
            <a:r>
              <a:rPr lang="en-US" dirty="0" smtClean="0"/>
              <a:t>d”,i+1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/>
              <a:t>printf</a:t>
            </a:r>
            <a:r>
              <a:rPr lang="en-US" dirty="0" smtClean="0"/>
              <a:t>(“\</a:t>
            </a:r>
            <a:r>
              <a:rPr lang="en-US" dirty="0" err="1" smtClean="0"/>
              <a:t>n%s</a:t>
            </a:r>
            <a:r>
              <a:rPr lang="en-US" dirty="0" smtClean="0"/>
              <a:t> </a:t>
            </a:r>
            <a:r>
              <a:rPr lang="en-US" dirty="0" err="1"/>
              <a:t>Vs</a:t>
            </a:r>
            <a:r>
              <a:rPr lang="en-US" dirty="0"/>
              <a:t> %</a:t>
            </a:r>
            <a:r>
              <a:rPr lang="en-US" dirty="0" smtClean="0"/>
              <a:t>s”,</a:t>
            </a:r>
            <a:r>
              <a:rPr lang="en-US" dirty="0" err="1" smtClean="0"/>
              <a:t>ptr</a:t>
            </a:r>
            <a:r>
              <a:rPr lang="en-US" dirty="0" smtClean="0"/>
              <a:t>-&gt;team1,ptr-&gt;team2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/>
              <a:t>printf</a:t>
            </a:r>
            <a:r>
              <a:rPr lang="en-US" dirty="0" smtClean="0"/>
              <a:t>(“\</a:t>
            </a:r>
            <a:r>
              <a:rPr lang="en-US" dirty="0" err="1" smtClean="0"/>
              <a:t>nPlace</a:t>
            </a:r>
            <a:r>
              <a:rPr lang="en-US" dirty="0" smtClean="0"/>
              <a:t> </a:t>
            </a:r>
            <a:r>
              <a:rPr lang="en-US" dirty="0"/>
              <a:t>: %</a:t>
            </a:r>
            <a:r>
              <a:rPr lang="en-US" dirty="0" smtClean="0"/>
              <a:t>s”,</a:t>
            </a:r>
            <a:r>
              <a:rPr lang="en-US" dirty="0" err="1" smtClean="0"/>
              <a:t>ptr</a:t>
            </a:r>
            <a:r>
              <a:rPr lang="en-US" dirty="0" smtClean="0"/>
              <a:t>-&gt;ground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if(match[i].result == 1)</a:t>
            </a:r>
          </a:p>
          <a:p>
            <a:pPr marL="0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(“\</a:t>
            </a:r>
            <a:r>
              <a:rPr lang="en-US" dirty="0" err="1" smtClean="0"/>
              <a:t>nWinner</a:t>
            </a:r>
            <a:r>
              <a:rPr lang="en-US" dirty="0" smtClean="0"/>
              <a:t> </a:t>
            </a:r>
            <a:r>
              <a:rPr lang="en-US" dirty="0"/>
              <a:t>: %</a:t>
            </a:r>
            <a:r>
              <a:rPr lang="en-US" dirty="0" smtClean="0"/>
              <a:t>s”,</a:t>
            </a:r>
            <a:r>
              <a:rPr lang="en-US" dirty="0" err="1" smtClean="0"/>
              <a:t>ptr</a:t>
            </a:r>
            <a:r>
              <a:rPr lang="en-US" dirty="0" smtClean="0"/>
              <a:t>-&gt;team1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(“\</a:t>
            </a:r>
            <a:r>
              <a:rPr lang="en-US" dirty="0" err="1" smtClean="0"/>
              <a:t>nWinner</a:t>
            </a:r>
            <a:r>
              <a:rPr lang="en-US" dirty="0" smtClean="0"/>
              <a:t> </a:t>
            </a:r>
            <a:r>
              <a:rPr lang="en-US" dirty="0"/>
              <a:t>: %</a:t>
            </a:r>
            <a:r>
              <a:rPr lang="en-US" dirty="0" smtClean="0"/>
              <a:t>s”,</a:t>
            </a:r>
            <a:r>
              <a:rPr lang="en-US" dirty="0" err="1" smtClean="0"/>
              <a:t>ptr</a:t>
            </a:r>
            <a:r>
              <a:rPr lang="en-US" dirty="0" smtClean="0"/>
              <a:t>-&gt;team1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/>
              <a:t>printf</a:t>
            </a:r>
            <a:r>
              <a:rPr lang="en-US" dirty="0" smtClean="0"/>
              <a:t>(“\n”);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// Move Pointer to next structure element</a:t>
            </a:r>
          </a:p>
          <a:p>
            <a:pPr marL="0" indent="0">
              <a:buNone/>
            </a:pPr>
            <a:r>
              <a:rPr lang="en-US" dirty="0" err="1"/>
              <a:t>ptr</a:t>
            </a:r>
            <a:r>
              <a:rPr lang="en-US" dirty="0"/>
              <a:t>++;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42690" y="514862"/>
            <a:ext cx="21519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Output :</a:t>
            </a:r>
          </a:p>
          <a:p>
            <a:r>
              <a:rPr lang="en-US" dirty="0"/>
              <a:t>Match : 1</a:t>
            </a:r>
          </a:p>
          <a:p>
            <a:r>
              <a:rPr lang="en-US" dirty="0"/>
              <a:t>IND </a:t>
            </a:r>
            <a:r>
              <a:rPr lang="en-US" dirty="0" err="1"/>
              <a:t>Vs</a:t>
            </a:r>
            <a:r>
              <a:rPr lang="en-US" dirty="0"/>
              <a:t> AUS</a:t>
            </a:r>
          </a:p>
          <a:p>
            <a:r>
              <a:rPr lang="en-US" dirty="0"/>
              <a:t>Place : PUNE</a:t>
            </a:r>
          </a:p>
          <a:p>
            <a:r>
              <a:rPr lang="en-US" dirty="0"/>
              <a:t>Winner : IND</a:t>
            </a:r>
          </a:p>
          <a:p>
            <a:r>
              <a:rPr lang="en-US" dirty="0"/>
              <a:t>Match : 2</a:t>
            </a:r>
          </a:p>
          <a:p>
            <a:r>
              <a:rPr lang="en-US" dirty="0"/>
              <a:t>IND </a:t>
            </a:r>
            <a:r>
              <a:rPr lang="en-US" dirty="0" err="1"/>
              <a:t>Vs</a:t>
            </a:r>
            <a:r>
              <a:rPr lang="en-US" dirty="0"/>
              <a:t> PAK</a:t>
            </a:r>
          </a:p>
          <a:p>
            <a:r>
              <a:rPr lang="en-US" dirty="0"/>
              <a:t>Place : NAGPUR</a:t>
            </a:r>
          </a:p>
          <a:p>
            <a:r>
              <a:rPr lang="en-US" dirty="0"/>
              <a:t>Winner : IND</a:t>
            </a:r>
          </a:p>
          <a:p>
            <a:endParaRPr lang="en-US" dirty="0"/>
          </a:p>
          <a:p>
            <a:r>
              <a:rPr lang="en-US" dirty="0"/>
              <a:t>Match : 3</a:t>
            </a:r>
          </a:p>
          <a:p>
            <a:r>
              <a:rPr lang="en-US" dirty="0"/>
              <a:t>IND </a:t>
            </a:r>
            <a:r>
              <a:rPr lang="en-US" dirty="0" err="1"/>
              <a:t>Vs</a:t>
            </a:r>
            <a:r>
              <a:rPr lang="en-US" dirty="0"/>
              <a:t> NZ</a:t>
            </a:r>
          </a:p>
          <a:p>
            <a:r>
              <a:rPr lang="en-US" dirty="0"/>
              <a:t>Place : MUMBAI</a:t>
            </a:r>
          </a:p>
          <a:p>
            <a:r>
              <a:rPr lang="en-US" dirty="0"/>
              <a:t>Winner : NZ</a:t>
            </a:r>
          </a:p>
          <a:p>
            <a:endParaRPr lang="en-US" dirty="0"/>
          </a:p>
          <a:p>
            <a:r>
              <a:rPr lang="en-US" dirty="0"/>
              <a:t>Match : 4</a:t>
            </a:r>
          </a:p>
          <a:p>
            <a:r>
              <a:rPr lang="en-US" dirty="0"/>
              <a:t>IND </a:t>
            </a:r>
            <a:r>
              <a:rPr lang="en-US" dirty="0" err="1"/>
              <a:t>Vs</a:t>
            </a:r>
            <a:r>
              <a:rPr lang="en-US" dirty="0"/>
              <a:t> SA</a:t>
            </a:r>
          </a:p>
          <a:p>
            <a:r>
              <a:rPr lang="en-US" dirty="0"/>
              <a:t>Place : DELHI</a:t>
            </a:r>
          </a:p>
          <a:p>
            <a:r>
              <a:rPr lang="en-US" dirty="0"/>
              <a:t>Winner : IND</a:t>
            </a:r>
          </a:p>
        </p:txBody>
      </p:sp>
    </p:spTree>
    <p:extLst>
      <p:ext uri="{BB962C8B-B14F-4D97-AF65-F5344CB8AC3E}">
        <p14:creationId xmlns:p14="http://schemas.microsoft.com/office/powerpoint/2010/main" xmlns="" val="3083415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Pointer to Structure Within the same Structure : </a:t>
            </a:r>
            <a:r>
              <a:rPr lang="en-US" dirty="0" smtClean="0"/>
              <a:t>Self Referential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In this Type , Structure has pointer to itself.</a:t>
            </a:r>
          </a:p>
          <a:p>
            <a:pPr marL="0" indent="0">
              <a:buNone/>
            </a:pPr>
            <a:r>
              <a:rPr lang="en-US" dirty="0"/>
              <a:t>2. Pointer stores the address of the Structure of same type.</a:t>
            </a:r>
          </a:p>
          <a:p>
            <a:pPr marL="0" indent="0">
              <a:buNone/>
            </a:pPr>
            <a:r>
              <a:rPr lang="en-US" dirty="0"/>
              <a:t>Syntax :</a:t>
            </a:r>
          </a:p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node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data;</a:t>
            </a:r>
          </a:p>
          <a:p>
            <a:pPr marL="0" indent="0">
              <a:buNone/>
            </a:pPr>
            <a:r>
              <a:rPr lang="en-US" dirty="0" err="1"/>
              <a:t>struct</a:t>
            </a:r>
            <a:r>
              <a:rPr lang="en-US" dirty="0"/>
              <a:t> node *</a:t>
            </a:r>
            <a:r>
              <a:rPr lang="en-US" dirty="0" err="1"/>
              <a:t>ptr</a:t>
            </a:r>
            <a:r>
              <a:rPr lang="en-US" dirty="0"/>
              <a:t>; //Pointer to </a:t>
            </a:r>
            <a:r>
              <a:rPr lang="en-US" dirty="0" err="1"/>
              <a:t>Struct</a:t>
            </a:r>
            <a:r>
              <a:rPr lang="en-US" dirty="0"/>
              <a:t> node</a:t>
            </a:r>
          </a:p>
          <a:p>
            <a:pPr marL="0" indent="0">
              <a:buNone/>
            </a:pPr>
            <a:r>
              <a:rPr lang="en-US" dirty="0"/>
              <a:t>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Here </a:t>
            </a:r>
            <a:r>
              <a:rPr lang="en-US" dirty="0" err="1"/>
              <a:t>ptr</a:t>
            </a:r>
            <a:r>
              <a:rPr lang="en-US" dirty="0"/>
              <a:t> stores address of Structure node.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is useful in Dynamic Memory Allocation and Creating Linked Lists.</a:t>
            </a:r>
          </a:p>
        </p:txBody>
      </p:sp>
    </p:spTree>
    <p:extLst>
      <p:ext uri="{BB962C8B-B14F-4D97-AF65-F5344CB8AC3E}">
        <p14:creationId xmlns:p14="http://schemas.microsoft.com/office/powerpoint/2010/main" xmlns="" val="1037351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Self Referential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en-IN" dirty="0"/>
              <a:t>Self Referential structures are those </a:t>
            </a:r>
            <a:r>
              <a:rPr lang="en-IN" u="sng" dirty="0">
                <a:hlinkClick r:id="rId2"/>
              </a:rPr>
              <a:t>structures</a:t>
            </a:r>
            <a:r>
              <a:rPr lang="en-IN" dirty="0"/>
              <a:t> that have one or more pointers which point to the same type of structure, as their </a:t>
            </a:r>
            <a:r>
              <a:rPr lang="en-IN" dirty="0" smtClean="0"/>
              <a:t>member.</a:t>
            </a:r>
          </a:p>
          <a:p>
            <a:pPr fontAlgn="base"/>
            <a:r>
              <a:rPr lang="en-IN" dirty="0" smtClean="0"/>
              <a:t>In </a:t>
            </a:r>
            <a:r>
              <a:rPr lang="en-IN" dirty="0"/>
              <a:t>other words, structures pointing to the same type of structures are self-referential in nature.</a:t>
            </a:r>
            <a:endParaRPr lang="en-US" dirty="0"/>
          </a:p>
          <a:p>
            <a:pPr marL="0" indent="0" fontAlgn="base">
              <a:buNone/>
            </a:pPr>
            <a:r>
              <a:rPr lang="en-IN" dirty="0"/>
              <a:t>Example:</a:t>
            </a:r>
            <a:endParaRPr lang="en-US" dirty="0"/>
          </a:p>
          <a:p>
            <a:pPr marL="0" indent="0">
              <a:buNone/>
            </a:pPr>
            <a:r>
              <a:rPr lang="en-IN" dirty="0" err="1"/>
              <a:t>struct</a:t>
            </a:r>
            <a:r>
              <a:rPr lang="en-IN" dirty="0"/>
              <a:t> node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{   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 err="1"/>
              <a:t>int</a:t>
            </a:r>
            <a:r>
              <a:rPr lang="en-IN" dirty="0"/>
              <a:t> data1;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char data2;  </a:t>
            </a:r>
            <a:endParaRPr lang="en-IN" dirty="0" smtClean="0"/>
          </a:p>
          <a:p>
            <a:pPr marL="0" indent="0">
              <a:buNone/>
            </a:pPr>
            <a:r>
              <a:rPr lang="en-IN" dirty="0" err="1" smtClean="0"/>
              <a:t>struct</a:t>
            </a:r>
            <a:r>
              <a:rPr lang="en-IN" dirty="0" smtClean="0"/>
              <a:t> </a:t>
            </a:r>
            <a:r>
              <a:rPr lang="en-IN" dirty="0"/>
              <a:t>node* link</a:t>
            </a:r>
            <a:r>
              <a:rPr lang="en-IN" dirty="0" smtClean="0"/>
              <a:t>;</a:t>
            </a:r>
          </a:p>
          <a:p>
            <a:pPr marL="0" indent="0">
              <a:buNone/>
            </a:pPr>
            <a:r>
              <a:rPr lang="en-IN" dirty="0" smtClean="0"/>
              <a:t>};</a:t>
            </a:r>
          </a:p>
          <a:p>
            <a:pPr marL="0" indent="0">
              <a:buNone/>
            </a:pPr>
            <a:r>
              <a:rPr lang="en-IN" dirty="0"/>
              <a:t> </a:t>
            </a:r>
            <a:r>
              <a:rPr lang="en-IN" dirty="0" err="1"/>
              <a:t>int</a:t>
            </a:r>
            <a:r>
              <a:rPr lang="en-IN" dirty="0"/>
              <a:t> main</a:t>
            </a:r>
            <a:r>
              <a:rPr lang="en-IN" dirty="0" smtClean="0"/>
              <a:t>()</a:t>
            </a:r>
          </a:p>
          <a:p>
            <a:pPr marL="0" indent="0">
              <a:buNone/>
            </a:pPr>
            <a:r>
              <a:rPr lang="en-IN" dirty="0" smtClean="0"/>
              <a:t>{   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 err="1"/>
              <a:t>struct</a:t>
            </a:r>
            <a:r>
              <a:rPr lang="en-IN" dirty="0"/>
              <a:t> node </a:t>
            </a:r>
            <a:r>
              <a:rPr lang="en-IN" dirty="0" err="1"/>
              <a:t>ob</a:t>
            </a:r>
            <a:r>
              <a:rPr lang="en-IN" dirty="0"/>
              <a:t>; 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</a:t>
            </a:r>
            <a:r>
              <a:rPr lang="en-IN" dirty="0"/>
              <a:t>return 0</a:t>
            </a:r>
            <a:r>
              <a:rPr lang="en-IN" dirty="0" smtClean="0"/>
              <a:t>;</a:t>
            </a:r>
          </a:p>
          <a:p>
            <a:pPr marL="0" indent="0">
              <a:buNone/>
            </a:pPr>
            <a:r>
              <a:rPr lang="en-IN" dirty="0" smtClean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8366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 fontAlgn="base">
              <a:buNone/>
            </a:pPr>
            <a:r>
              <a:rPr lang="en-IN" dirty="0"/>
              <a:t>In the above example ‘link’ is a pointer to a structure of type ‘node’. Hence, the structure ‘node’ is a self-referential structure with ‘link’ as the referencing pointer</a:t>
            </a:r>
            <a:r>
              <a:rPr lang="en-IN" dirty="0" smtClean="0"/>
              <a:t>.</a:t>
            </a:r>
          </a:p>
          <a:p>
            <a:pPr marL="0" indent="0" algn="just" fontAlgn="base">
              <a:buNone/>
            </a:pPr>
            <a:r>
              <a:rPr lang="en-IN" dirty="0"/>
              <a:t/>
            </a:r>
            <a:br>
              <a:rPr lang="en-IN" dirty="0"/>
            </a:br>
            <a:r>
              <a:rPr lang="en-IN" dirty="0"/>
              <a:t>An important point to consider is that the pointer should be initialized properly before accessing, as by default it contains garbage value</a:t>
            </a:r>
            <a:r>
              <a:rPr lang="en-IN" dirty="0" smtClean="0"/>
              <a:t>.</a:t>
            </a:r>
          </a:p>
          <a:p>
            <a:pPr marL="0" indent="0" algn="just" fontAlgn="base">
              <a:buNone/>
            </a:pPr>
            <a:endParaRPr lang="en-US" dirty="0"/>
          </a:p>
          <a:p>
            <a:pPr marL="0" indent="0" algn="just" fontAlgn="base">
              <a:buNone/>
            </a:pPr>
            <a:r>
              <a:rPr lang="en-IN" b="1" dirty="0"/>
              <a:t>Types of Self Referential Structures</a:t>
            </a:r>
            <a:endParaRPr lang="en-US" dirty="0"/>
          </a:p>
          <a:p>
            <a:pPr lvl="0" algn="just" fontAlgn="base"/>
            <a:r>
              <a:rPr lang="en-IN" dirty="0"/>
              <a:t>Self Referential Structure with Single Link</a:t>
            </a:r>
            <a:endParaRPr lang="en-US" dirty="0"/>
          </a:p>
          <a:p>
            <a:pPr lvl="0" algn="just" fontAlgn="base"/>
            <a:r>
              <a:rPr lang="en-IN" dirty="0"/>
              <a:t>Self Referential Structure with Multiple Links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481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4.bp.blogspot.com/_SmUa_hdrvZ0/SztIL-3DVzI/AAAAAAAAACg/AIda2T9nQ8c/s400/sll.bmp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40840" b="10668"/>
          <a:stretch/>
        </p:blipFill>
        <p:spPr bwMode="auto">
          <a:xfrm>
            <a:off x="1219200" y="4114800"/>
            <a:ext cx="5867400" cy="239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9090" y="533400"/>
            <a:ext cx="7962572" cy="187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501" tIns="-42849" rIns="171396" bIns="6824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linked list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is a linear data structure, in which the elements are not stored at contiguous memory locations. The elements in a linked list are linked using pointers as shown in the below image: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In simple words, 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linked list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consists of nodes where each node contains a data field and a reference(link) to the next node in the list.</a:t>
            </a:r>
            <a:endParaRPr kumimoji="0" lang="en-US" sz="433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geeksforgeeks.org/wp-content/uploads/gq/2013/03/Linkedlis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363"/>
          <a:stretch/>
        </p:blipFill>
        <p:spPr bwMode="auto">
          <a:xfrm>
            <a:off x="733097" y="2895601"/>
            <a:ext cx="7229475" cy="12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200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Enumeration (or </a:t>
            </a:r>
            <a:r>
              <a:rPr lang="en-US" dirty="0" err="1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enum</a:t>
            </a:r>
            <a:r>
              <a:rPr lang="en-US" dirty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 in </a:t>
            </a:r>
            <a:r>
              <a:rPr lang="en-US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91292" y="1951789"/>
            <a:ext cx="65" cy="373149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Open Sans"/>
                <a:ea typeface="Times New Roman" pitchFamily="18" charset="0"/>
                <a:cs typeface="Arial" pitchFamily="34" charset="0"/>
              </a:rPr>
              <a:t>Enumeration (or 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Times New Roman" pitchFamily="18" charset="0"/>
                <a:cs typeface="Arial" pitchFamily="34" charset="0"/>
              </a:rPr>
              <a:t>enum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Times New Roman" pitchFamily="18" charset="0"/>
                <a:cs typeface="Arial" pitchFamily="34" charset="0"/>
              </a:rPr>
              <a:t>) is a user defined data type in C. </a:t>
            </a:r>
            <a:endParaRPr lang="en-US" sz="3600" dirty="0" smtClean="0">
              <a:solidFill>
                <a:srgbClr val="000000"/>
              </a:solidFill>
              <a:latin typeface="Open Sans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Open Sans"/>
                <a:ea typeface="Times New Roman" pitchFamily="18" charset="0"/>
                <a:cs typeface="Arial" pitchFamily="34" charset="0"/>
              </a:rPr>
              <a:t>It 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Times New Roman" pitchFamily="18" charset="0"/>
                <a:cs typeface="Arial" pitchFamily="34" charset="0"/>
              </a:rPr>
              <a:t>is mainly used to assign names to integral constants, the names make a program easy to read and maintain.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enum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 State {Working = 1, Failed = 0}; </a:t>
            </a:r>
            <a:endParaRPr lang="en-US" sz="4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Open Sans"/>
                <a:ea typeface="Times New Roman" pitchFamily="18" charset="0"/>
                <a:cs typeface="Arial" pitchFamily="34" charset="0"/>
              </a:rPr>
              <a:t>The keyword ‘</a:t>
            </a:r>
            <a:r>
              <a:rPr lang="en-US" sz="3600" dirty="0" err="1">
                <a:solidFill>
                  <a:srgbClr val="000000"/>
                </a:solidFill>
                <a:latin typeface="Open Sans"/>
                <a:ea typeface="Times New Roman" pitchFamily="18" charset="0"/>
                <a:cs typeface="Arial" pitchFamily="34" charset="0"/>
              </a:rPr>
              <a:t>enum</a:t>
            </a:r>
            <a:r>
              <a:rPr lang="en-US" sz="3600" dirty="0">
                <a:solidFill>
                  <a:srgbClr val="000000"/>
                </a:solidFill>
                <a:latin typeface="Open Sans"/>
                <a:ea typeface="Times New Roman" pitchFamily="18" charset="0"/>
                <a:cs typeface="Arial" pitchFamily="34" charset="0"/>
              </a:rPr>
              <a:t>’ is used to declare new enumeration types in </a:t>
            </a:r>
            <a:r>
              <a:rPr lang="en-US" sz="3600" dirty="0" smtClean="0">
                <a:solidFill>
                  <a:srgbClr val="000000"/>
                </a:solidFill>
                <a:latin typeface="Open Sans"/>
                <a:ea typeface="Times New Roman" pitchFamily="18" charset="0"/>
                <a:cs typeface="Arial" pitchFamily="34" charset="0"/>
              </a:rPr>
              <a:t>C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name of enumeration is "flag" and the 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constant //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are the values of the flag. </a:t>
            </a:r>
            <a:endParaRPr lang="en-US" dirty="0" smtClean="0">
              <a:solidFill>
                <a:srgbClr val="000000"/>
              </a:solidFill>
              <a:latin typeface="Consolas" pitchFamily="49" charset="0"/>
              <a:ea typeface="Times New Roman" pitchFamily="18" charset="0"/>
              <a:cs typeface="Consolas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By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default, the values// of the constants are as follows:// constant1 = 0, constant2 = 1, </a:t>
            </a:r>
            <a:endParaRPr lang="en-US" dirty="0" smtClean="0">
              <a:solidFill>
                <a:srgbClr val="000000"/>
              </a:solidFill>
              <a:latin typeface="Consolas" pitchFamily="49" charset="0"/>
              <a:ea typeface="Times New Roman" pitchFamily="18" charset="0"/>
              <a:cs typeface="Consolas" pitchFamily="49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 constant3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= 2 and </a:t>
            </a:r>
            <a:endParaRPr lang="en-US" dirty="0" smtClean="0">
              <a:solidFill>
                <a:srgbClr val="000000"/>
              </a:solidFill>
              <a:latin typeface="Consolas" pitchFamily="49" charset="0"/>
              <a:ea typeface="Times New Roman" pitchFamily="18" charset="0"/>
              <a:cs typeface="Consolas" pitchFamily="49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//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so </a:t>
            </a:r>
            <a:r>
              <a:rPr lang="en-US" dirty="0" err="1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on.enum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ea typeface="Times New Roman" pitchFamily="18" charset="0"/>
                <a:cs typeface="Consolas" pitchFamily="49" charset="0"/>
              </a:rPr>
              <a:t> flag{constant1, constant2, constant3, ....... };</a:t>
            </a:r>
            <a:endParaRPr lang="en-US" sz="4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39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/>
              <a:t>structure</a:t>
            </a:r>
            <a:r>
              <a:rPr lang="en-US" dirty="0"/>
              <a:t> is another user defined data type available in C that allows to combine data items of different kinds.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Structures are used to represent a record. Suppose you want to keep track of your books in a library. You might want to track the following attributes about each </a:t>
            </a:r>
            <a:r>
              <a:rPr lang="en-US" dirty="0" smtClean="0"/>
              <a:t>book.</a:t>
            </a:r>
            <a:endParaRPr lang="en-US" dirty="0"/>
          </a:p>
          <a:p>
            <a:pPr lvl="2">
              <a:buFont typeface="Wingdings" pitchFamily="2" charset="2"/>
              <a:buChar char="q"/>
            </a:pPr>
            <a:r>
              <a:rPr lang="en-US" dirty="0"/>
              <a:t>Title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Author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Subject</a:t>
            </a:r>
          </a:p>
          <a:p>
            <a:pPr lvl="2">
              <a:buFont typeface="Wingdings" pitchFamily="2" charset="2"/>
              <a:buChar char="q"/>
            </a:pPr>
            <a:r>
              <a:rPr lang="en-US" dirty="0"/>
              <a:t>Book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6025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Variables of type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enum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also be defined. </a:t>
            </a:r>
            <a:endParaRPr lang="en-US" sz="3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 be defined in two ways: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In both of the below cases, "day" is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defined as the variable of type week.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week{Mon, Tue, Wed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};</a:t>
            </a:r>
          </a:p>
          <a:p>
            <a:pPr marL="457200" lvl="1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week day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week{Mon, Tue, Wed}day;</a:t>
            </a:r>
            <a:endParaRPr lang="en-US" sz="4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007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fontAlgn="ctr"/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// An example program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to demonstrate working //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enum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fontAlgn="ctr">
              <a:buNone/>
            </a:pPr>
            <a:r>
              <a:rPr lang="en-IN" b="1" dirty="0" smtClean="0"/>
              <a:t>#</a:t>
            </a:r>
            <a:r>
              <a:rPr lang="en-IN" b="1" dirty="0"/>
              <a:t>include&lt;</a:t>
            </a:r>
            <a:r>
              <a:rPr lang="en-IN" b="1" dirty="0" err="1"/>
              <a:t>stdio.h</a:t>
            </a:r>
            <a:r>
              <a:rPr lang="en-IN" b="1" dirty="0"/>
              <a:t>&gt;</a:t>
            </a:r>
            <a:endParaRPr lang="en-US" dirty="0"/>
          </a:p>
          <a:p>
            <a:pPr marL="0" indent="0" fontAlgn="ctr">
              <a:buNone/>
            </a:pPr>
            <a:r>
              <a:rPr lang="en-IN" b="1" dirty="0"/>
              <a:t> </a:t>
            </a:r>
            <a:endParaRPr lang="en-US" dirty="0"/>
          </a:p>
          <a:p>
            <a:pPr marL="0" indent="0" fontAlgn="ctr">
              <a:buNone/>
            </a:pPr>
            <a:r>
              <a:rPr lang="en-IN" b="1" dirty="0" err="1"/>
              <a:t>enum</a:t>
            </a:r>
            <a:r>
              <a:rPr lang="en-IN" b="1" dirty="0"/>
              <a:t> week{Mon, Tue, Wed, </a:t>
            </a:r>
            <a:r>
              <a:rPr lang="en-IN" b="1" dirty="0" err="1"/>
              <a:t>Thur</a:t>
            </a:r>
            <a:r>
              <a:rPr lang="en-IN" b="1" dirty="0"/>
              <a:t>, Fri, Sat, Sun};</a:t>
            </a:r>
            <a:endParaRPr lang="en-US" dirty="0"/>
          </a:p>
          <a:p>
            <a:pPr marL="0" indent="0" fontAlgn="ctr">
              <a:buNone/>
            </a:pPr>
            <a:r>
              <a:rPr lang="en-IN" b="1" dirty="0"/>
              <a:t> </a:t>
            </a:r>
            <a:endParaRPr lang="en-US" dirty="0"/>
          </a:p>
          <a:p>
            <a:pPr marL="0" indent="0" fontAlgn="ctr">
              <a:buNone/>
            </a:pPr>
            <a:r>
              <a:rPr lang="en-IN" b="1" dirty="0" err="1"/>
              <a:t>int</a:t>
            </a:r>
            <a:r>
              <a:rPr lang="en-IN" b="1" dirty="0"/>
              <a:t> main()</a:t>
            </a:r>
            <a:endParaRPr lang="en-US" dirty="0"/>
          </a:p>
          <a:p>
            <a:pPr marL="0" indent="0" fontAlgn="ctr">
              <a:buNone/>
            </a:pPr>
            <a:r>
              <a:rPr lang="en-IN" b="1" dirty="0"/>
              <a:t>{</a:t>
            </a:r>
            <a:endParaRPr lang="en-US" dirty="0"/>
          </a:p>
          <a:p>
            <a:pPr marL="0" indent="0" fontAlgn="ctr">
              <a:buNone/>
            </a:pPr>
            <a:r>
              <a:rPr lang="en-IN" b="1" dirty="0"/>
              <a:t>    </a:t>
            </a:r>
            <a:r>
              <a:rPr lang="en-IN" b="1" dirty="0" err="1"/>
              <a:t>enum</a:t>
            </a:r>
            <a:r>
              <a:rPr lang="en-IN" b="1" dirty="0"/>
              <a:t> week day;</a:t>
            </a:r>
            <a:endParaRPr lang="en-US" dirty="0"/>
          </a:p>
          <a:p>
            <a:pPr marL="0" indent="0" fontAlgn="ctr">
              <a:buNone/>
            </a:pPr>
            <a:r>
              <a:rPr lang="en-IN" b="1" dirty="0"/>
              <a:t>    day = Wed;</a:t>
            </a:r>
            <a:endParaRPr lang="en-US" dirty="0"/>
          </a:p>
          <a:p>
            <a:pPr marL="0" indent="0" fontAlgn="ctr">
              <a:buNone/>
            </a:pPr>
            <a:r>
              <a:rPr lang="en-IN" b="1" dirty="0"/>
              <a:t>    </a:t>
            </a:r>
            <a:r>
              <a:rPr lang="en-IN" b="1" dirty="0" err="1"/>
              <a:t>printf</a:t>
            </a:r>
            <a:r>
              <a:rPr lang="en-IN" b="1" dirty="0"/>
              <a:t>("%</a:t>
            </a:r>
            <a:r>
              <a:rPr lang="en-IN" b="1" dirty="0" err="1"/>
              <a:t>d",day</a:t>
            </a:r>
            <a:r>
              <a:rPr lang="en-IN" b="1" dirty="0"/>
              <a:t>);</a:t>
            </a:r>
            <a:endParaRPr lang="en-US" dirty="0"/>
          </a:p>
          <a:p>
            <a:pPr marL="0" indent="0" fontAlgn="ctr">
              <a:buNone/>
            </a:pPr>
            <a:r>
              <a:rPr lang="en-IN" b="1" dirty="0"/>
              <a:t>    return 0;</a:t>
            </a:r>
            <a:endParaRPr lang="en-US" dirty="0"/>
          </a:p>
          <a:p>
            <a:pPr marL="0" indent="0" fontAlgn="ctr">
              <a:buNone/>
            </a:pPr>
            <a:r>
              <a:rPr lang="en-IN" b="1" dirty="0"/>
              <a:t>}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245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UNIT III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473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/>
              <a:t>Preprocessor</a:t>
            </a:r>
            <a:r>
              <a:rPr lang="en-IN" b="1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 smtClean="0"/>
              <a:t>The</a:t>
            </a:r>
            <a:r>
              <a:rPr lang="en-IN" dirty="0"/>
              <a:t> </a:t>
            </a:r>
            <a:r>
              <a:rPr lang="en-IN" b="1" dirty="0"/>
              <a:t>C </a:t>
            </a:r>
            <a:r>
              <a:rPr lang="en-IN" b="1" dirty="0" err="1"/>
              <a:t>Preprocessor</a:t>
            </a:r>
            <a:r>
              <a:rPr lang="en-IN" dirty="0"/>
              <a:t> is not a part of the compiler, but is a separate step in the compilation process. </a:t>
            </a:r>
            <a:endParaRPr lang="en-IN" dirty="0" smtClean="0"/>
          </a:p>
          <a:p>
            <a:pPr lvl="0"/>
            <a:r>
              <a:rPr lang="en-IN" dirty="0" smtClean="0"/>
              <a:t>In </a:t>
            </a:r>
            <a:r>
              <a:rPr lang="en-IN" dirty="0"/>
              <a:t>simple terms, a C </a:t>
            </a:r>
            <a:r>
              <a:rPr lang="en-IN" dirty="0" err="1"/>
              <a:t>Preprocessor</a:t>
            </a:r>
            <a:r>
              <a:rPr lang="en-IN" dirty="0"/>
              <a:t> is just a text substitution tool and it instructs the compiler to do required pre-processing before the actual compilation. </a:t>
            </a:r>
            <a:endParaRPr lang="en-IN" dirty="0" smtClean="0"/>
          </a:p>
          <a:p>
            <a:pPr lvl="0"/>
            <a:r>
              <a:rPr lang="en-IN" dirty="0" smtClean="0"/>
              <a:t>We'll </a:t>
            </a:r>
            <a:r>
              <a:rPr lang="en-IN" dirty="0"/>
              <a:t>refer to the C </a:t>
            </a:r>
            <a:r>
              <a:rPr lang="en-IN" dirty="0" err="1"/>
              <a:t>Preprocessor</a:t>
            </a:r>
            <a:r>
              <a:rPr lang="en-IN" dirty="0"/>
              <a:t> as CPP.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6804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IN" dirty="0"/>
              <a:t>All </a:t>
            </a:r>
            <a:r>
              <a:rPr lang="en-IN" dirty="0" err="1"/>
              <a:t>preprocessor</a:t>
            </a:r>
            <a:r>
              <a:rPr lang="en-IN" dirty="0"/>
              <a:t> commands begin with a hash symbol (#).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must be the first nonblank character, and for readability, a </a:t>
            </a:r>
            <a:r>
              <a:rPr lang="en-IN" dirty="0" err="1"/>
              <a:t>preprocessor</a:t>
            </a:r>
            <a:r>
              <a:rPr lang="en-IN" dirty="0"/>
              <a:t> directive should begin in the first column.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092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Commonly used preprocessor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595818"/>
              </p:ext>
            </p:extLst>
          </p:nvPr>
        </p:nvGraphicFramePr>
        <p:xfrm>
          <a:off x="1600200" y="1295400"/>
          <a:ext cx="5257800" cy="4710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88"/>
                <a:gridCol w="4487412"/>
              </a:tblGrid>
              <a:tr h="331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30"/>
                        </a:spcAft>
                      </a:pPr>
                      <a:r>
                        <a:rPr lang="en-IN" sz="1200">
                          <a:effectLst/>
                        </a:rPr>
                        <a:t>Sr.No.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30"/>
                        </a:spcAft>
                      </a:pPr>
                      <a:r>
                        <a:rPr lang="en-IN" sz="1200">
                          <a:effectLst/>
                        </a:rPr>
                        <a:t>Directive &amp; Description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</a:tr>
              <a:tr h="63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3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>
                          <a:effectLst/>
                        </a:rPr>
                        <a:t>#define</a:t>
                      </a:r>
                      <a:endParaRPr lang="en-US" sz="1200">
                        <a:effectLst/>
                      </a:endParaRPr>
                    </a:p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>
                          <a:effectLst/>
                        </a:rPr>
                        <a:t>Substitutes a preprocessor macro.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</a:tr>
              <a:tr h="843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>
                          <a:effectLst/>
                        </a:rPr>
                        <a:t>#include</a:t>
                      </a:r>
                      <a:endParaRPr lang="en-US" sz="1200">
                        <a:effectLst/>
                      </a:endParaRPr>
                    </a:p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>
                          <a:effectLst/>
                        </a:rPr>
                        <a:t>Inserts a particular header from another file.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</a:tr>
              <a:tr h="63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>
                          <a:effectLst/>
                        </a:rPr>
                        <a:t>#undef</a:t>
                      </a:r>
                      <a:endParaRPr lang="en-US" sz="1200">
                        <a:effectLst/>
                      </a:endParaRPr>
                    </a:p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>
                          <a:effectLst/>
                        </a:rPr>
                        <a:t>Undefines a preprocessor macro.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</a:tr>
              <a:tr h="63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>
                          <a:effectLst/>
                        </a:rPr>
                        <a:t>#ifdef</a:t>
                      </a:r>
                      <a:endParaRPr lang="en-US" sz="1200">
                        <a:effectLst/>
                      </a:endParaRPr>
                    </a:p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>
                          <a:effectLst/>
                        </a:rPr>
                        <a:t>Returns true if this macro is defined.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</a:tr>
              <a:tr h="63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>
                          <a:effectLst/>
                        </a:rPr>
                        <a:t>#ifndef</a:t>
                      </a:r>
                      <a:endParaRPr lang="en-US" sz="1200">
                        <a:effectLst/>
                      </a:endParaRPr>
                    </a:p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>
                          <a:effectLst/>
                        </a:rPr>
                        <a:t>Returns true if this macro is not defined.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</a:tr>
              <a:tr h="636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 dirty="0">
                          <a:effectLst/>
                        </a:rPr>
                        <a:t>#if</a:t>
                      </a:r>
                      <a:endParaRPr lang="en-US" sz="1200" dirty="0">
                        <a:effectLst/>
                      </a:endParaRPr>
                    </a:p>
                    <a:p>
                      <a:pPr marL="30480" marR="30480" algn="just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IN" sz="1200" dirty="0">
                          <a:effectLst/>
                        </a:rPr>
                        <a:t>Tests if a compile time condition is true.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7177" marR="77177" marT="77177" marB="7717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1803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FILES: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IN" dirty="0" smtClean="0"/>
              <a:t>File </a:t>
            </a:r>
            <a:r>
              <a:rPr lang="en-IN" dirty="0"/>
              <a:t>is a collection of bytes that is stored on secondary storage devices like disk. There are two kinds of files in a system. They are,</a:t>
            </a:r>
            <a:endParaRPr lang="en-US" dirty="0"/>
          </a:p>
          <a:p>
            <a:pPr lvl="1" fontAlgn="base"/>
            <a:r>
              <a:rPr lang="en-IN" dirty="0"/>
              <a:t>Text files (ASCII)</a:t>
            </a:r>
            <a:endParaRPr lang="en-US" dirty="0"/>
          </a:p>
          <a:p>
            <a:pPr lvl="1" fontAlgn="base"/>
            <a:r>
              <a:rPr lang="en-IN" dirty="0"/>
              <a:t>Binary files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092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lvl="0" algn="just" fontAlgn="base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Text files contain ASCII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[American standard code for information interchange]codes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digits, alphabetic and symbols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032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79"/>
            <a:ext cx="8229600" cy="4525963"/>
          </a:xfrm>
        </p:spPr>
        <p:txBody>
          <a:bodyPr/>
          <a:lstStyle/>
          <a:p>
            <a:pPr lvl="0" fontAlgn="base"/>
            <a:r>
              <a:rPr lang="en-IN" dirty="0"/>
              <a:t>Binary file contains collection of bytes (0’s and 1’s). Binary files are compiled version of text files.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80" y="1676400"/>
            <a:ext cx="890143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106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cap="all" dirty="0"/>
              <a:t>BASIC FILE OPERATIONS IN C PROGRAMMING</a:t>
            </a:r>
            <a:r>
              <a:rPr lang="en-IN" sz="3200" b="1" cap="all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IN" dirty="0" smtClean="0"/>
              <a:t>There </a:t>
            </a:r>
            <a:r>
              <a:rPr lang="en-IN" dirty="0"/>
              <a:t>are 4 basic operations that can be performed on any files in C programming language. They are,</a:t>
            </a:r>
            <a:endParaRPr lang="en-US" dirty="0"/>
          </a:p>
          <a:p>
            <a:pPr lvl="0" fontAlgn="base"/>
            <a:r>
              <a:rPr lang="en-IN" dirty="0"/>
              <a:t>Opening/Creating a file</a:t>
            </a:r>
            <a:endParaRPr lang="en-US" dirty="0"/>
          </a:p>
          <a:p>
            <a:pPr lvl="0" fontAlgn="base"/>
            <a:r>
              <a:rPr lang="en-IN" dirty="0"/>
              <a:t>Closing a file</a:t>
            </a:r>
            <a:endParaRPr lang="en-US" dirty="0"/>
          </a:p>
          <a:p>
            <a:pPr lvl="0" fontAlgn="base"/>
            <a:r>
              <a:rPr lang="en-IN" dirty="0"/>
              <a:t>Reading a file</a:t>
            </a:r>
            <a:endParaRPr lang="en-US" dirty="0"/>
          </a:p>
          <a:p>
            <a:pPr lvl="0" fontAlgn="base"/>
            <a:r>
              <a:rPr lang="en-IN" dirty="0"/>
              <a:t>Writing in a file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68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define a structure, you must use the </a:t>
            </a:r>
            <a:r>
              <a:rPr lang="en-US" b="1" dirty="0" err="1"/>
              <a:t>struct</a:t>
            </a:r>
            <a:r>
              <a:rPr lang="en-US" dirty="0"/>
              <a:t> statement. The </a:t>
            </a:r>
            <a:r>
              <a:rPr lang="en-US" dirty="0" err="1"/>
              <a:t>struct</a:t>
            </a:r>
            <a:r>
              <a:rPr lang="en-US" dirty="0"/>
              <a:t> statement defines a new data type, with more than one member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Syntax:   </a:t>
            </a:r>
            <a:r>
              <a:rPr lang="en-US" sz="2200" dirty="0" err="1" smtClean="0"/>
              <a:t>struct</a:t>
            </a:r>
            <a:r>
              <a:rPr lang="en-US" sz="2200" dirty="0" smtClean="0"/>
              <a:t> </a:t>
            </a:r>
            <a:r>
              <a:rPr lang="en-US" sz="2200" dirty="0"/>
              <a:t>[structure tag] </a:t>
            </a:r>
            <a:endParaRPr lang="en-US" dirty="0" smtClean="0"/>
          </a:p>
          <a:p>
            <a:pPr marL="1714500" lvl="4" indent="0">
              <a:buNone/>
            </a:pPr>
            <a:r>
              <a:rPr lang="en-US" dirty="0" smtClean="0"/>
              <a:t>{</a:t>
            </a:r>
          </a:p>
          <a:p>
            <a:pPr marL="1714500" lvl="4" indent="0">
              <a:buNone/>
            </a:pPr>
            <a:r>
              <a:rPr lang="en-US" dirty="0" smtClean="0"/>
              <a:t> </a:t>
            </a:r>
            <a:r>
              <a:rPr lang="en-US" dirty="0"/>
              <a:t>member definition</a:t>
            </a:r>
            <a:r>
              <a:rPr lang="en-US" dirty="0" smtClean="0"/>
              <a:t>;</a:t>
            </a:r>
          </a:p>
          <a:p>
            <a:pPr marL="1714500" lvl="4" indent="0">
              <a:buNone/>
            </a:pPr>
            <a:r>
              <a:rPr lang="en-US" dirty="0" smtClean="0"/>
              <a:t> </a:t>
            </a:r>
            <a:r>
              <a:rPr lang="en-US" dirty="0"/>
              <a:t>member definition</a:t>
            </a:r>
            <a:r>
              <a:rPr lang="en-US" dirty="0" smtClean="0"/>
              <a:t>;</a:t>
            </a:r>
          </a:p>
          <a:p>
            <a:pPr marL="1714500" lvl="4" indent="0">
              <a:buNone/>
            </a:pPr>
            <a:r>
              <a:rPr lang="en-US" dirty="0" smtClean="0"/>
              <a:t> </a:t>
            </a:r>
            <a:r>
              <a:rPr lang="en-US" dirty="0"/>
              <a:t>... </a:t>
            </a:r>
            <a:endParaRPr lang="en-US" dirty="0" smtClean="0"/>
          </a:p>
          <a:p>
            <a:pPr marL="1714500" lvl="4" indent="0">
              <a:buNone/>
            </a:pPr>
            <a:r>
              <a:rPr lang="en-US" dirty="0" smtClean="0"/>
              <a:t>member </a:t>
            </a:r>
            <a:r>
              <a:rPr lang="en-US" dirty="0"/>
              <a:t>definition</a:t>
            </a:r>
            <a:r>
              <a:rPr lang="en-US" dirty="0" smtClean="0"/>
              <a:t>;</a:t>
            </a:r>
          </a:p>
          <a:p>
            <a:pPr marL="1714500" lvl="4" indent="0">
              <a:buNone/>
            </a:pPr>
            <a:r>
              <a:rPr lang="en-US" dirty="0" smtClean="0"/>
              <a:t> </a:t>
            </a:r>
            <a:r>
              <a:rPr lang="en-US" dirty="0"/>
              <a:t>} [one or more structure variables]; </a:t>
            </a:r>
          </a:p>
        </p:txBody>
      </p:sp>
    </p:spTree>
    <p:extLst>
      <p:ext uri="{BB962C8B-B14F-4D97-AF65-F5344CB8AC3E}">
        <p14:creationId xmlns:p14="http://schemas.microsoft.com/office/powerpoint/2010/main" xmlns="" val="2460280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6467888"/>
              </p:ext>
            </p:extLst>
          </p:nvPr>
        </p:nvGraphicFramePr>
        <p:xfrm>
          <a:off x="609600" y="304801"/>
          <a:ext cx="8000999" cy="5967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298"/>
                <a:gridCol w="4076701"/>
              </a:tblGrid>
              <a:tr h="33451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 operation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Declaration &amp; Description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8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fopen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() – To open a file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Declaration: FILE *</a:t>
                      </a: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fopen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char *filename, </a:t>
                      </a: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char *mode)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30"/>
                        </a:spcAft>
                      </a:pP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fopen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() function is used to open a file to perform operations such as reading, writing etc. In a C program, we declare a file pointer and use </a:t>
                      </a: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fopen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() as below. </a:t>
                      </a: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fopen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() function creates a new file if the mentioned file name does not </a:t>
                      </a:r>
                      <a:r>
                        <a:rPr lang="en-IN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exist.</a:t>
                      </a:r>
                    </a:p>
                    <a:p>
                      <a:pPr marL="0" marR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30"/>
                        </a:spcAft>
                      </a:pPr>
                      <a:r>
                        <a:rPr lang="en-IN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FILE*</a:t>
                      </a:r>
                      <a:r>
                        <a:rPr lang="en-IN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b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fopen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(“filename”, ”‘mode”);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3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Where,</a:t>
                      </a:r>
                      <a:b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 file pointer to the data type “FILE”.</a:t>
                      </a:r>
                      <a:b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filename – the actual file name with full path of the file.</a:t>
                      </a:r>
                      <a:b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 – refers to the operation that will be performed on the file. Example: r, w, a, r+, w+ and a+. Please refer below the description for these mode of operations.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0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fclose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() – To close a file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Declaration: </a:t>
                      </a: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fclose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(FILE *</a:t>
                      </a: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fclose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() function closes the file that is being pointed by file pointer fp. In a C program, we close a file as below.</a:t>
                      </a:r>
                      <a:b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fclose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IN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9859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058092"/>
              </p:ext>
            </p:extLst>
          </p:nvPr>
        </p:nvGraphicFramePr>
        <p:xfrm>
          <a:off x="457200" y="457200"/>
          <a:ext cx="8000999" cy="5956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298"/>
                <a:gridCol w="4076701"/>
              </a:tblGrid>
              <a:tr h="34989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fgets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() – To read a file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26" marR="49326" marT="22947" marB="22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Declaration: char *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fgets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(char *string,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n, FILE *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fgets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function is used to read a file line by line. In a C program, we use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fgets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function as below.</a:t>
                      </a:r>
                      <a:b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fgets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(buffer, size,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3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where,</a:t>
                      </a:r>
                      <a:b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buffer – buffer to  put the data in.</a:t>
                      </a:r>
                      <a:b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 – size of the buffer</a:t>
                      </a:r>
                      <a:b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file pointer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26" marR="49326" marT="22947" marB="22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79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fprintf() – To write into a file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26" marR="49326" marT="22947" marB="22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Declaration:</a:t>
                      </a:r>
                      <a:b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fprintf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(FILE *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char *format, </a:t>
                      </a:r>
                      <a:r>
                        <a:rPr lang="en-IN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…);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fprintf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() function writes string into a file pointed by fp. In a C program, we write string into a file as below.</a:t>
                      </a:r>
                      <a:b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fprintf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“some data”); or</a:t>
                      </a:r>
                      <a:b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fprintf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“text %d”,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variable_name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26" marR="49326" marT="22947" marB="22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7135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b="1" cap="all" dirty="0" smtClean="0">
                <a:latin typeface="Times New Roman" pitchFamily="18" charset="0"/>
                <a:cs typeface="Times New Roman" pitchFamily="18" charset="0"/>
              </a:rPr>
              <a:t>MODE OF OPERATIONS PERFORMED ON A FILE IN C LANGUAGE: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IN" dirty="0" smtClean="0"/>
              <a:t>There </a:t>
            </a:r>
            <a:r>
              <a:rPr lang="en-IN" dirty="0"/>
              <a:t>are many modes in opening a file. Based on the mode of file, it can be opened for reading or writing or appending the texts. They are listed below.</a:t>
            </a:r>
            <a:endParaRPr lang="en-US" dirty="0"/>
          </a:p>
          <a:p>
            <a:pPr lvl="2" fontAlgn="base">
              <a:buFont typeface="Wingdings" pitchFamily="2" charset="2"/>
              <a:buChar char="§"/>
            </a:pPr>
            <a:r>
              <a:rPr lang="en-IN" b="1" dirty="0"/>
              <a:t>r </a:t>
            </a:r>
            <a:r>
              <a:rPr lang="en-IN" dirty="0"/>
              <a:t>– Opens a file in read mode and sets pointer to the first character </a:t>
            </a:r>
            <a:r>
              <a:rPr lang="en-IN" dirty="0" smtClean="0"/>
              <a:t>    in </a:t>
            </a:r>
            <a:r>
              <a:rPr lang="en-IN" dirty="0"/>
              <a:t>the file. It returns null if file does not exist.</a:t>
            </a:r>
            <a:endParaRPr lang="en-US" dirty="0"/>
          </a:p>
          <a:p>
            <a:pPr lvl="2" fontAlgn="base">
              <a:buFont typeface="Wingdings" pitchFamily="2" charset="2"/>
              <a:buChar char="§"/>
            </a:pPr>
            <a:r>
              <a:rPr lang="en-IN" b="1" dirty="0"/>
              <a:t>w</a:t>
            </a:r>
            <a:r>
              <a:rPr lang="en-IN" dirty="0"/>
              <a:t> – Opens a file in write mode. It returns null if file could not be opened. If file exists, data are overwritten.</a:t>
            </a:r>
            <a:endParaRPr lang="en-US" dirty="0"/>
          </a:p>
          <a:p>
            <a:pPr lvl="2" fontAlgn="base">
              <a:buFont typeface="Wingdings" pitchFamily="2" charset="2"/>
              <a:buChar char="§"/>
            </a:pPr>
            <a:r>
              <a:rPr lang="en-IN" b="1" dirty="0"/>
              <a:t>a </a:t>
            </a:r>
            <a:r>
              <a:rPr lang="en-IN" dirty="0"/>
              <a:t>– Opens a file in append mode.  It returns null if file couldn’t be opened.</a:t>
            </a:r>
            <a:endParaRPr lang="en-US" dirty="0"/>
          </a:p>
          <a:p>
            <a:pPr lvl="2" fontAlgn="base">
              <a:buFont typeface="Wingdings" pitchFamily="2" charset="2"/>
              <a:buChar char="§"/>
            </a:pPr>
            <a:r>
              <a:rPr lang="en-IN" b="1" dirty="0"/>
              <a:t>r+</a:t>
            </a:r>
            <a:r>
              <a:rPr lang="en-IN" dirty="0"/>
              <a:t> – Opens a file for read and write mode and sets pointer to the first character in the file.</a:t>
            </a:r>
            <a:endParaRPr lang="en-US" dirty="0"/>
          </a:p>
          <a:p>
            <a:pPr lvl="2" fontAlgn="base">
              <a:buFont typeface="Wingdings" pitchFamily="2" charset="2"/>
              <a:buChar char="§"/>
            </a:pPr>
            <a:r>
              <a:rPr lang="en-IN" b="1" dirty="0"/>
              <a:t>w+</a:t>
            </a:r>
            <a:r>
              <a:rPr lang="en-IN" dirty="0"/>
              <a:t> – opens a file for read and write mode and sets pointer to the first character in the file.</a:t>
            </a:r>
            <a:endParaRPr lang="en-US" dirty="0"/>
          </a:p>
          <a:p>
            <a:pPr lvl="2" fontAlgn="base">
              <a:buFont typeface="Wingdings" pitchFamily="2" charset="2"/>
              <a:buChar char="§"/>
            </a:pPr>
            <a:r>
              <a:rPr lang="en-IN" b="1" dirty="0"/>
              <a:t>a+</a:t>
            </a:r>
            <a:r>
              <a:rPr lang="en-IN" dirty="0"/>
              <a:t> – Opens a file for read and write mode and sets pointer to the first character in the file. But, it can’t modify existing contents.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754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/ * Open, write and close a file :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*/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381"/>
            <a:ext cx="4191000" cy="5957819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IN" sz="1100" b="1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include &lt;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stdio.h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# include &lt;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string.h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 main( )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{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FILE *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 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char data[50];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// opening an existing file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( "Opening the file 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test.c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 in write mode" ) 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fopen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("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test.c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", "w") 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if ( 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 == NULL )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{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( "Could not open file 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test.c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" ) 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    return 1;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}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( "\n Enter some text from keyboard” \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         “ to write in the file 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test.c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" ) 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// getting input from user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while ( 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strlen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 ( gets( data ) ) &gt; 0 )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{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    // writing in the file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fputs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(data, 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) ;   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    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fputs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("\n", 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) 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}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// closing the file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("Closing the file 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test.c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") 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fclose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1100" b="1" dirty="0" err="1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) ;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    return 0;        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1100" b="1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2362200"/>
            <a:ext cx="4495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1400" b="1" dirty="0" smtClean="0"/>
              <a:t>Output:</a:t>
            </a:r>
          </a:p>
          <a:p>
            <a:pPr fontAlgn="base"/>
            <a:r>
              <a:rPr lang="en-IN" sz="1400" dirty="0" smtClean="0"/>
              <a:t>Opening </a:t>
            </a:r>
            <a:r>
              <a:rPr lang="en-IN" sz="1400" dirty="0"/>
              <a:t>the file </a:t>
            </a:r>
            <a:r>
              <a:rPr lang="en-IN" sz="1400" dirty="0" err="1"/>
              <a:t>test.c</a:t>
            </a:r>
            <a:r>
              <a:rPr lang="en-IN" sz="1400" dirty="0"/>
              <a:t> in write mode</a:t>
            </a:r>
            <a:endParaRPr lang="en-US" sz="1400" dirty="0"/>
          </a:p>
          <a:p>
            <a:r>
              <a:rPr lang="en-IN" sz="1400" dirty="0"/>
              <a:t>Enter some text from keyboard to write in the file </a:t>
            </a:r>
            <a:r>
              <a:rPr lang="en-IN" sz="1400" dirty="0" err="1"/>
              <a:t>test.c</a:t>
            </a:r>
            <a:r>
              <a:rPr lang="en-IN" sz="1400" dirty="0"/>
              <a:t/>
            </a:r>
            <a:br>
              <a:rPr lang="en-IN" sz="1400" dirty="0"/>
            </a:br>
            <a:r>
              <a:rPr lang="en-IN" sz="1400" dirty="0" err="1"/>
              <a:t>Hai</a:t>
            </a:r>
            <a:r>
              <a:rPr lang="en-IN" sz="1400" dirty="0"/>
              <a:t>, How are you?</a:t>
            </a:r>
            <a:br>
              <a:rPr lang="en-IN" sz="1400" dirty="0"/>
            </a:br>
            <a:r>
              <a:rPr lang="en-IN" sz="1400" dirty="0"/>
              <a:t>Closing the file </a:t>
            </a:r>
            <a:r>
              <a:rPr lang="en-IN" sz="1400" dirty="0" err="1"/>
              <a:t>test.c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141075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cap="all" dirty="0"/>
              <a:t>INBUILT FUNCTIONS FOR FILE HANDLING IN C LANGUAGE</a:t>
            </a:r>
            <a:r>
              <a:rPr lang="en-IN" cap="all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en-IN" sz="2000" dirty="0" smtClean="0"/>
              <a:t>C </a:t>
            </a:r>
            <a:r>
              <a:rPr lang="en-IN" sz="2000" dirty="0"/>
              <a:t>programming language offers many inbuilt functions for handling files. </a:t>
            </a:r>
            <a:endParaRPr lang="en-IN" sz="2000" dirty="0" smtClean="0"/>
          </a:p>
          <a:p>
            <a:pPr fontAlgn="base"/>
            <a:endParaRPr lang="en-IN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5008590"/>
              </p:ext>
            </p:extLst>
          </p:nvPr>
        </p:nvGraphicFramePr>
        <p:xfrm>
          <a:off x="228600" y="1904999"/>
          <a:ext cx="8686800" cy="4754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25709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 handling functions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4048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fopen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fopen () function creates a new file or opens an existing file.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fclose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fclose () function closes an opened file.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getw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getw () function reads an integer from file.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putw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putw () functions writes an integer to file.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fgetc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fgetc () function reads a character from file.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fputc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fputc () functions write a character to file.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gets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gets () function reads line from keyboard.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puts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puts () function writes line to o/p screen.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4048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fgets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fgets () function reads string from a file, one line at a time.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fputs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fputs () function writes string to a file.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feof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feof () function finds end of file.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4048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fgetchar</a:t>
                      </a:r>
                      <a:r>
                        <a:rPr lang="en-IN" sz="14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 ()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fgetchar () function reads a character from keyboard.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fprintf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fprintf () function writes formatted data to a file.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938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fscanf ()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fscanf</a:t>
                      </a:r>
                      <a:r>
                        <a:rPr lang="en-IN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reads formatted data from a file.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6814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5739705"/>
              </p:ext>
            </p:extLst>
          </p:nvPr>
        </p:nvGraphicFramePr>
        <p:xfrm>
          <a:off x="457200" y="457196"/>
          <a:ext cx="8305800" cy="63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62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fputchar</a:t>
                      </a:r>
                      <a:r>
                        <a:rPr lang="en-IN" sz="12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 ()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fputchar () function writes a character onto the output screen from keyboard input.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36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fseek</a:t>
                      </a:r>
                      <a:r>
                        <a:rPr lang="en-IN" sz="12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()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fseek () function moves file pointer position to given location.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36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SEEK_SET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SEEK_SET moves file pointer position to the beginning of the file.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36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SEEK_CUR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SEEK_CUR moves file pointer position to given location.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36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SEEK_END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SEEK_END moves file pointer position to the end of file.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36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ftell</a:t>
                      </a:r>
                      <a:r>
                        <a:rPr lang="en-IN" sz="12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 ()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ftell () function gives current position of file pointer.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36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rewind ()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rewind () function moves file pointer position to the beginning of the file.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getc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getc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reads character from file.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getch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getch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reads character from keyboard.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36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getche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getche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reads character from keyboard and echoes to o/p screen.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getchar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getchar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reads character from keyboard.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putc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putc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writes a character to file.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putchar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putchar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writes a character to screen.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printf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printf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writes formatted data to screen.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10"/>
                        </a:rPr>
                        <a:t>sprinf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sprinf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writes formatted output to string.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36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scanf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scanf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reads formatted data from keyboard.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362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11"/>
                        </a:rPr>
                        <a:t>sscanf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sscanf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Reads formatted input from a string.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12"/>
                        </a:rPr>
                        <a:t>remove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remove () function deletes a file.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  <a:tr h="26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u="sng">
                          <a:effectLst/>
                          <a:latin typeface="Times New Roman" pitchFamily="18" charset="0"/>
                          <a:cs typeface="Times New Roman" pitchFamily="18" charset="0"/>
                          <a:hlinkClick r:id="rId13"/>
                        </a:rPr>
                        <a:t>fflush ()</a:t>
                      </a:r>
                      <a:endParaRPr lang="en-US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fflush</a:t>
                      </a:r>
                      <a:r>
                        <a:rPr lang="en-IN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() function flushes a file.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524" marR="30524" marT="14200" marB="14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9823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Random Access To </a:t>
            </a:r>
            <a:r>
              <a:rPr lang="en-IN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There </a:t>
            </a:r>
            <a:r>
              <a:rPr lang="en-IN" dirty="0"/>
              <a:t>is no need to read each record sequentially, if we want to access a particular </a:t>
            </a:r>
            <a:r>
              <a:rPr lang="en-IN" dirty="0" err="1"/>
              <a:t>record.C</a:t>
            </a:r>
            <a:r>
              <a:rPr lang="en-IN" dirty="0"/>
              <a:t> supports these functions for random access file processing.</a:t>
            </a:r>
            <a:endParaRPr lang="en-US" dirty="0"/>
          </a:p>
          <a:p>
            <a:r>
              <a:rPr lang="en-IN" dirty="0" err="1"/>
              <a:t>fseek</a:t>
            </a:r>
            <a:r>
              <a:rPr lang="en-IN" dirty="0"/>
              <a:t>()</a:t>
            </a:r>
            <a:endParaRPr lang="en-US" dirty="0"/>
          </a:p>
          <a:p>
            <a:r>
              <a:rPr lang="en-IN" dirty="0" err="1"/>
              <a:t>ftell</a:t>
            </a:r>
            <a:r>
              <a:rPr lang="en-IN" dirty="0"/>
              <a:t>()</a:t>
            </a:r>
            <a:endParaRPr lang="en-US" dirty="0"/>
          </a:p>
          <a:p>
            <a:r>
              <a:rPr lang="en-IN" dirty="0"/>
              <a:t>rewind()</a:t>
            </a:r>
            <a:endParaRPr lang="en-US" dirty="0"/>
          </a:p>
          <a:p>
            <a:pPr marL="0" indent="0">
              <a:buNone/>
            </a:pPr>
            <a:r>
              <a:rPr lang="en-IN" dirty="0"/>
              <a:t/>
            </a:r>
            <a:br>
              <a:rPr lang="en-IN" dirty="0"/>
            </a:br>
            <a:r>
              <a:rPr lang="en-IN" b="1" dirty="0" err="1"/>
              <a:t>fseek</a:t>
            </a:r>
            <a:r>
              <a:rPr lang="en-IN" b="1" dirty="0"/>
              <a:t>():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>This function is used for seeking the pointer position in the file at the specified byte.</a:t>
            </a:r>
            <a:br>
              <a:rPr lang="en-IN" dirty="0"/>
            </a:br>
            <a:r>
              <a:rPr lang="en-IN" b="1" dirty="0"/>
              <a:t>Syntax:</a:t>
            </a:r>
            <a:r>
              <a:rPr lang="en-IN" dirty="0"/>
              <a:t> </a:t>
            </a:r>
            <a:r>
              <a:rPr lang="en-IN" sz="2800" dirty="0" err="1"/>
              <a:t>fseek</a:t>
            </a:r>
            <a:r>
              <a:rPr lang="en-IN" sz="2800" dirty="0"/>
              <a:t>( file pointer, displacement, pointer position);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33828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i="1" dirty="0" err="1"/>
              <a:t>ftell</a:t>
            </a:r>
            <a:r>
              <a:rPr lang="en-IN" i="1" dirty="0"/>
              <a:t>()</a:t>
            </a:r>
            <a:endParaRPr lang="en-US" b="1" i="1" dirty="0"/>
          </a:p>
          <a:p>
            <a:pPr marL="0" indent="0">
              <a:buNone/>
            </a:pPr>
            <a:r>
              <a:rPr lang="en-IN" dirty="0"/>
              <a:t>This function returns the value of the current pointer position in the </a:t>
            </a:r>
            <a:r>
              <a:rPr lang="en-IN" dirty="0" err="1"/>
              <a:t>file.The</a:t>
            </a:r>
            <a:r>
              <a:rPr lang="en-IN" dirty="0"/>
              <a:t> value is count from the beginning of the file.</a:t>
            </a:r>
            <a:br>
              <a:rPr lang="en-IN" dirty="0"/>
            </a:br>
            <a:r>
              <a:rPr lang="en-IN" b="1" dirty="0"/>
              <a:t>Syntax:</a:t>
            </a:r>
            <a:r>
              <a:rPr lang="en-IN" dirty="0"/>
              <a:t> </a:t>
            </a:r>
            <a:r>
              <a:rPr lang="en-IN" dirty="0" err="1"/>
              <a:t>ftell</a:t>
            </a:r>
            <a:r>
              <a:rPr lang="en-IN" dirty="0"/>
              <a:t>(</a:t>
            </a:r>
            <a:r>
              <a:rPr lang="en-IN" dirty="0" err="1"/>
              <a:t>fptr</a:t>
            </a:r>
            <a:r>
              <a:rPr lang="en-IN" dirty="0"/>
              <a:t>);</a:t>
            </a:r>
            <a:br>
              <a:rPr lang="en-IN" dirty="0"/>
            </a:br>
            <a:r>
              <a:rPr lang="en-IN" dirty="0"/>
              <a:t>Where </a:t>
            </a:r>
            <a:r>
              <a:rPr lang="en-IN" dirty="0" err="1"/>
              <a:t>fptr</a:t>
            </a:r>
            <a:r>
              <a:rPr lang="en-IN" dirty="0"/>
              <a:t> is a file pointer.</a:t>
            </a:r>
            <a:endParaRPr lang="en-US" dirty="0"/>
          </a:p>
          <a:p>
            <a:r>
              <a:rPr lang="en-IN" i="1" dirty="0"/>
              <a:t>rewind()</a:t>
            </a:r>
            <a:endParaRPr lang="en-US" b="1" i="1" dirty="0"/>
          </a:p>
          <a:p>
            <a:pPr marL="0" indent="0">
              <a:buNone/>
            </a:pPr>
            <a:r>
              <a:rPr lang="en-IN" dirty="0"/>
              <a:t>This function is used to move the file pointer to the beginning of the given file.</a:t>
            </a:r>
            <a:br>
              <a:rPr lang="en-IN" dirty="0"/>
            </a:br>
            <a:r>
              <a:rPr lang="en-IN" b="1" dirty="0"/>
              <a:t>Syntax:</a:t>
            </a:r>
            <a:r>
              <a:rPr lang="en-IN" dirty="0"/>
              <a:t> rewind( </a:t>
            </a:r>
            <a:r>
              <a:rPr lang="en-IN" dirty="0" err="1"/>
              <a:t>fptr</a:t>
            </a:r>
            <a:r>
              <a:rPr lang="en-IN" dirty="0"/>
              <a:t>);</a:t>
            </a:r>
            <a:br>
              <a:rPr lang="en-IN" dirty="0"/>
            </a:br>
            <a:r>
              <a:rPr lang="en-IN" dirty="0"/>
              <a:t>Where </a:t>
            </a:r>
            <a:r>
              <a:rPr lang="en-IN" dirty="0" err="1"/>
              <a:t>fptr</a:t>
            </a:r>
            <a:r>
              <a:rPr lang="en-IN" dirty="0"/>
              <a:t> is a file pointer.</a:t>
            </a:r>
            <a:br>
              <a:rPr lang="en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175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Initializing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When we declare a structure, memory is not allocated for un-initialized variable.</a:t>
            </a:r>
          </a:p>
          <a:p>
            <a:r>
              <a:rPr lang="en-US" dirty="0"/>
              <a:t>Let us discuss very familiar example of structure student , we can initialize structure variable in different ways –</a:t>
            </a:r>
          </a:p>
          <a:p>
            <a:pPr marL="0" indent="0">
              <a:buNone/>
            </a:pPr>
            <a:r>
              <a:rPr lang="en-US" b="1" u="sng" dirty="0" smtClean="0"/>
              <a:t>Way </a:t>
            </a:r>
            <a:r>
              <a:rPr lang="en-US" b="1" u="sng" dirty="0"/>
              <a:t>1 : Declare and Initialize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struct</a:t>
            </a:r>
            <a:r>
              <a:rPr lang="en-US" dirty="0" smtClean="0"/>
              <a:t> </a:t>
            </a:r>
            <a:r>
              <a:rPr lang="en-US" dirty="0"/>
              <a:t>student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char</a:t>
            </a:r>
            <a:r>
              <a:rPr lang="en-US" dirty="0"/>
              <a:t> name[20]; 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roll;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float</a:t>
            </a:r>
            <a:r>
              <a:rPr lang="en-US" dirty="0" smtClean="0"/>
              <a:t> </a:t>
            </a:r>
            <a:r>
              <a:rPr lang="en-US" dirty="0"/>
              <a:t>marks;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} std1 </a:t>
            </a:r>
            <a:r>
              <a:rPr lang="en-US" dirty="0"/>
              <a:t>= { "Pritesh",67,78.3 </a:t>
            </a:r>
            <a:r>
              <a:rPr lang="en-US" dirty="0" smtClean="0"/>
              <a:t>};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above code snippet, we have seen that structure is declared and as soon as after declaration we have initialized the structure variable.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std1 </a:t>
            </a:r>
            <a:r>
              <a:rPr lang="en-US" dirty="0"/>
              <a:t>= { "Pritesh",67,78.3 }</a:t>
            </a:r>
          </a:p>
        </p:txBody>
      </p:sp>
    </p:spTree>
    <p:extLst>
      <p:ext uri="{BB962C8B-B14F-4D97-AF65-F5344CB8AC3E}">
        <p14:creationId xmlns:p14="http://schemas.microsoft.com/office/powerpoint/2010/main" xmlns="" val="56859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Way 2 : Declaring and Initializing Multiple Variables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struct</a:t>
            </a:r>
            <a:r>
              <a:rPr lang="en-US" dirty="0" smtClean="0"/>
              <a:t> </a:t>
            </a:r>
            <a:r>
              <a:rPr lang="en-US" dirty="0"/>
              <a:t>student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/>
              <a:t>char</a:t>
            </a:r>
            <a:r>
              <a:rPr lang="en-US" dirty="0"/>
              <a:t> name[20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roll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/>
              <a:t>float</a:t>
            </a:r>
            <a:r>
              <a:rPr lang="en-US" dirty="0"/>
              <a:t> marks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}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std1 </a:t>
            </a:r>
            <a:r>
              <a:rPr lang="en-US" dirty="0"/>
              <a:t>= {"Pritesh",67,78.3};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std2 </a:t>
            </a:r>
            <a:r>
              <a:rPr lang="en-US" dirty="0"/>
              <a:t>= {"Don",62,71.3</a:t>
            </a:r>
            <a:r>
              <a:rPr lang="en-US" dirty="0" smtClean="0"/>
              <a:t>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this example, we have declared two structure variables in above code. After declaration of variable we have initialized two variable.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577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Way 3 : Initializing Single member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struct</a:t>
            </a:r>
            <a:r>
              <a:rPr lang="en-US" dirty="0" smtClean="0"/>
              <a:t> </a:t>
            </a:r>
            <a:r>
              <a:rPr lang="en-US" dirty="0"/>
              <a:t>student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mark1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	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mark2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mark3;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} </a:t>
            </a:r>
            <a:r>
              <a:rPr lang="en-US" dirty="0"/>
              <a:t>sub1={67</a:t>
            </a:r>
            <a:r>
              <a:rPr lang="en-US" dirty="0" smtClean="0"/>
              <a:t>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Though </a:t>
            </a:r>
            <a:r>
              <a:rPr lang="en-US" dirty="0"/>
              <a:t>there are three members of </a:t>
            </a:r>
            <a:r>
              <a:rPr lang="en-US" dirty="0" err="1"/>
              <a:t>structure,only</a:t>
            </a:r>
            <a:r>
              <a:rPr lang="en-US" dirty="0"/>
              <a:t> one is initialized , Then remaining two members are initialized with Zero. If there are variables of other data type then their initial values will be </a:t>
            </a:r>
            <a:r>
              <a:rPr lang="en-US" dirty="0" smtClean="0"/>
              <a:t>define in the above table.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882017"/>
              </p:ext>
            </p:extLst>
          </p:nvPr>
        </p:nvGraphicFramePr>
        <p:xfrm>
          <a:off x="4038600" y="1524000"/>
          <a:ext cx="4876800" cy="1981200"/>
        </p:xfrm>
        <a:graphic>
          <a:graphicData uri="http://schemas.openxmlformats.org/drawingml/2006/table">
            <a:tbl>
              <a:tblPr/>
              <a:tblGrid>
                <a:gridCol w="2681288"/>
                <a:gridCol w="219551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Data Type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Default value if not initialized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integer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float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0.00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char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NULL</a:t>
                      </a:r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464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55000" lnSpcReduction="20000"/>
          </a:bodyPr>
          <a:lstStyle/>
          <a:p>
            <a:r>
              <a:rPr lang="en-US" b="1" u="sng" dirty="0"/>
              <a:t>Way 4 : Initializing inside main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struct</a:t>
            </a:r>
            <a:r>
              <a:rPr lang="en-US" dirty="0" smtClean="0"/>
              <a:t> </a:t>
            </a:r>
            <a:r>
              <a:rPr lang="en-US" dirty="0"/>
              <a:t>student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mark1; 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mark2; 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mark3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};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/>
              <a:t>void</a:t>
            </a:r>
            <a:r>
              <a:rPr lang="en-US" dirty="0"/>
              <a:t> main()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b="1" dirty="0" err="1"/>
              <a:t>struct</a:t>
            </a:r>
            <a:r>
              <a:rPr lang="en-US" dirty="0"/>
              <a:t> student s1 = {89,54,65</a:t>
            </a:r>
            <a:r>
              <a:rPr lang="en-US" dirty="0" smtClean="0"/>
              <a:t>};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- - - - </a:t>
            </a:r>
            <a:r>
              <a:rPr lang="en-US" dirty="0" smtClean="0"/>
              <a:t>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- - - - </a:t>
            </a:r>
            <a:r>
              <a:rPr lang="en-US" dirty="0" smtClean="0"/>
              <a:t>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- - - - </a:t>
            </a:r>
            <a:r>
              <a:rPr lang="en-US" dirty="0" smtClean="0"/>
              <a:t>--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we declare a structure then memory won’t be allocated for the structure. </a:t>
            </a:r>
            <a:r>
              <a:rPr lang="en-US" dirty="0" err="1"/>
              <a:t>i.e</a:t>
            </a:r>
            <a:r>
              <a:rPr lang="en-US" dirty="0"/>
              <a:t> only writing below declaration statement will never allocate memory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need to initialize structure variable to allocate some memory to the structure.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 smtClean="0"/>
              <a:t>struct</a:t>
            </a:r>
            <a:r>
              <a:rPr lang="en-US" dirty="0" smtClean="0"/>
              <a:t> </a:t>
            </a:r>
            <a:r>
              <a:rPr lang="en-US" dirty="0"/>
              <a:t>student s1 = {89,54,65};</a:t>
            </a:r>
          </a:p>
        </p:txBody>
      </p:sp>
    </p:spTree>
    <p:extLst>
      <p:ext uri="{BB962C8B-B14F-4D97-AF65-F5344CB8AC3E}">
        <p14:creationId xmlns:p14="http://schemas.microsoft.com/office/powerpoint/2010/main" xmlns="" val="420527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Structure </a:t>
            </a:r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access any member of a structure, we use the </a:t>
            </a:r>
            <a:r>
              <a:rPr lang="en-US" b="1" dirty="0"/>
              <a:t>member access operator (.)</a:t>
            </a:r>
            <a:r>
              <a:rPr lang="en-US" dirty="0"/>
              <a:t>. The member access operator is coded as a period between the structure variable name and the structure member that we wish to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421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2196</Words>
  <Application>Microsoft Office PowerPoint</Application>
  <PresentationFormat>On-screen Show (4:3)</PresentationFormat>
  <Paragraphs>525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Programming for problem solving</vt:lpstr>
      <vt:lpstr>Content</vt:lpstr>
      <vt:lpstr>Structure </vt:lpstr>
      <vt:lpstr>Define Structure</vt:lpstr>
      <vt:lpstr>Initializing Structure</vt:lpstr>
      <vt:lpstr>Slide 6</vt:lpstr>
      <vt:lpstr>Slide 7</vt:lpstr>
      <vt:lpstr>Slide 8</vt:lpstr>
      <vt:lpstr>Accessing Structure Members</vt:lpstr>
      <vt:lpstr>Slide 10</vt:lpstr>
      <vt:lpstr>Slide 11</vt:lpstr>
      <vt:lpstr>Slide 12</vt:lpstr>
      <vt:lpstr>Arrays</vt:lpstr>
      <vt:lpstr>Slide 14</vt:lpstr>
      <vt:lpstr> Multi-dimensional Array</vt:lpstr>
      <vt:lpstr>Pointers</vt:lpstr>
      <vt:lpstr>Slide 17</vt:lpstr>
      <vt:lpstr>Simple Pointer Example #1 :</vt:lpstr>
      <vt:lpstr>Internal Explanation</vt:lpstr>
      <vt:lpstr>Simple Pointer Example #2 :</vt:lpstr>
      <vt:lpstr>Internal Explanation</vt:lpstr>
      <vt:lpstr>Pointers to Array and Structures:</vt:lpstr>
      <vt:lpstr>Pointer Is Declared and initialized as</vt:lpstr>
      <vt:lpstr>Slide 24</vt:lpstr>
      <vt:lpstr>Pointer to Structure Within the same Structure : Self Referential </vt:lpstr>
      <vt:lpstr>Self Referential structures</vt:lpstr>
      <vt:lpstr>Slide 27</vt:lpstr>
      <vt:lpstr>Slide 28</vt:lpstr>
      <vt:lpstr>Enumeration (or enum) in C</vt:lpstr>
      <vt:lpstr>Slide 30</vt:lpstr>
      <vt:lpstr>// An example program to demonstrate working // of enum in C</vt:lpstr>
      <vt:lpstr>UNIT III</vt:lpstr>
      <vt:lpstr>Preprocessor:</vt:lpstr>
      <vt:lpstr>Slide 34</vt:lpstr>
      <vt:lpstr>Commonly used preprocessor</vt:lpstr>
      <vt:lpstr>FILES: </vt:lpstr>
      <vt:lpstr>Slide 37</vt:lpstr>
      <vt:lpstr>Slide 38</vt:lpstr>
      <vt:lpstr>BASIC FILE OPERATIONS IN C PROGRAMMING:</vt:lpstr>
      <vt:lpstr>Slide 40</vt:lpstr>
      <vt:lpstr>Slide 41</vt:lpstr>
      <vt:lpstr>MODE OF OPERATIONS PERFORMED ON A FILE IN C LANGUAGE:</vt:lpstr>
      <vt:lpstr>/ * Open, write and close a file : */</vt:lpstr>
      <vt:lpstr>INBUILT FUNCTIONS FOR FILE HANDLING IN C LANGUAGE:</vt:lpstr>
      <vt:lpstr>Slide 45</vt:lpstr>
      <vt:lpstr>Random Access To File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- II</dc:title>
  <dc:creator>HP</dc:creator>
  <cp:lastModifiedBy>home</cp:lastModifiedBy>
  <cp:revision>110</cp:revision>
  <dcterms:created xsi:type="dcterms:W3CDTF">2006-08-16T00:00:00Z</dcterms:created>
  <dcterms:modified xsi:type="dcterms:W3CDTF">2019-01-04T09:19:02Z</dcterms:modified>
</cp:coreProperties>
</file>