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2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avementinteractive.org/portland-cement-fineness/portland-cemen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27435" y="5652515"/>
            <a:ext cx="1464563" cy="12054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71600" y="2209800"/>
            <a:ext cx="875728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i="0" dirty="0">
                <a:latin typeface="Times New Roman"/>
                <a:cs typeface="Times New Roman"/>
              </a:rPr>
              <a:t>CEMENT</a:t>
            </a:r>
            <a:r>
              <a:rPr sz="9600" b="1" i="0" spc="-434" dirty="0">
                <a:latin typeface="Times New Roman"/>
                <a:cs typeface="Times New Roman"/>
              </a:rPr>
              <a:t> </a:t>
            </a:r>
            <a:r>
              <a:rPr sz="9600" b="1" i="0" dirty="0">
                <a:latin typeface="Times New Roman"/>
                <a:cs typeface="Times New Roman"/>
              </a:rPr>
              <a:t>TEST</a:t>
            </a:r>
            <a:endParaRPr sz="9600" dirty="0">
              <a:latin typeface="Times New Roman"/>
              <a:cs typeface="Times New Roman"/>
            </a:endParaRPr>
          </a:p>
        </p:txBody>
      </p:sp>
      <p:pic>
        <p:nvPicPr>
          <p:cNvPr id="1026" name="Picture 2" descr="C:\Users\user\Desktop\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658"/>
            <a:ext cx="12192000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3"/>
          <p:cNvSpPr txBox="1">
            <a:spLocks/>
          </p:cNvSpPr>
          <p:nvPr/>
        </p:nvSpPr>
        <p:spPr>
          <a:xfrm>
            <a:off x="3412792" y="4617616"/>
            <a:ext cx="8757285" cy="20697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0" i="1">
                <a:solidFill>
                  <a:srgbClr val="EBEBEB"/>
                </a:solidFill>
                <a:latin typeface="Myanmar Text"/>
                <a:ea typeface="+mj-ea"/>
                <a:cs typeface="Myanmar Text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lang="en-US" sz="4400" b="1" i="0" dirty="0" smtClean="0">
                <a:latin typeface="Times New Roman"/>
                <a:cs typeface="Times New Roman"/>
              </a:rPr>
              <a:t>BY </a:t>
            </a:r>
          </a:p>
          <a:p>
            <a:pPr marL="12700" algn="ctr">
              <a:spcBef>
                <a:spcPts val="100"/>
              </a:spcBef>
            </a:pPr>
            <a:r>
              <a:rPr lang="en-US" sz="4400" b="1" i="0" dirty="0" smtClean="0">
                <a:latin typeface="Times New Roman"/>
                <a:cs typeface="Times New Roman"/>
              </a:rPr>
              <a:t>MOHD ZAKER</a:t>
            </a:r>
          </a:p>
          <a:p>
            <a:pPr marL="12700" algn="ctr">
              <a:spcBef>
                <a:spcPts val="100"/>
              </a:spcBef>
            </a:pPr>
            <a:r>
              <a:rPr lang="en-US" sz="4400" b="1" i="0" dirty="0" smtClean="0">
                <a:latin typeface="Times New Roman"/>
                <a:cs typeface="Times New Roman"/>
              </a:rPr>
              <a:t>ASST PROFESSOR</a:t>
            </a:r>
            <a:endParaRPr lang="en-US" sz="4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2839" y="0"/>
            <a:ext cx="291846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i="1" spc="-50" dirty="0">
                <a:solidFill>
                  <a:srgbClr val="EBEBEB"/>
                </a:solidFill>
                <a:latin typeface="Myanmar Text"/>
                <a:cs typeface="Myanmar Text"/>
              </a:rPr>
              <a:t>Laboratory </a:t>
            </a:r>
            <a:r>
              <a:rPr sz="2100" i="1" spc="-40" dirty="0">
                <a:solidFill>
                  <a:srgbClr val="EBEBEB"/>
                </a:solidFill>
                <a:latin typeface="Myanmar Text"/>
                <a:cs typeface="Myanmar Text"/>
              </a:rPr>
              <a:t>test </a:t>
            </a:r>
            <a:r>
              <a:rPr sz="2100" i="1" spc="-45" dirty="0">
                <a:solidFill>
                  <a:srgbClr val="EBEBEB"/>
                </a:solidFill>
                <a:latin typeface="Myanmar Text"/>
                <a:cs typeface="Myanmar Text"/>
              </a:rPr>
              <a:t>of</a:t>
            </a:r>
            <a:r>
              <a:rPr sz="2100" i="1" spc="-90" dirty="0">
                <a:solidFill>
                  <a:srgbClr val="EBEBEB"/>
                </a:solidFill>
                <a:latin typeface="Myanmar Text"/>
                <a:cs typeface="Myanmar Text"/>
              </a:rPr>
              <a:t> </a:t>
            </a:r>
            <a:r>
              <a:rPr sz="2100" i="1" spc="-55" dirty="0">
                <a:solidFill>
                  <a:srgbClr val="EBEBEB"/>
                </a:solidFill>
                <a:latin typeface="Myanmar Text"/>
                <a:cs typeface="Myanmar Text"/>
              </a:rPr>
              <a:t>cement</a:t>
            </a:r>
            <a:endParaRPr sz="2100">
              <a:latin typeface="Myanmar Text"/>
              <a:cs typeface="Myanmar Tex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06297" y="395096"/>
            <a:ext cx="42760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i="0" spc="-5" dirty="0">
                <a:solidFill>
                  <a:srgbClr val="FF0000"/>
                </a:solidFill>
                <a:latin typeface="Myanmar Text"/>
                <a:cs typeface="Myanmar Text"/>
              </a:rPr>
              <a:t>CONSISTENCY</a:t>
            </a:r>
            <a:r>
              <a:rPr sz="3600" b="1" i="0" spc="-70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3600" b="1" i="0" dirty="0">
                <a:solidFill>
                  <a:srgbClr val="FF0000"/>
                </a:solidFill>
                <a:latin typeface="Myanmar Text"/>
                <a:cs typeface="Myanmar Text"/>
              </a:rPr>
              <a:t>TEST</a:t>
            </a:r>
            <a:endParaRPr sz="3600">
              <a:latin typeface="Myanmar Text"/>
              <a:cs typeface="Myanmar Tex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6297" y="970261"/>
            <a:ext cx="9175750" cy="3608704"/>
          </a:xfrm>
          <a:prstGeom prst="rect">
            <a:avLst/>
          </a:prstGeom>
        </p:spPr>
        <p:txBody>
          <a:bodyPr vert="horz" wrap="square" lIns="0" tIns="148590" rIns="0" bIns="0" rtlCol="0">
            <a:spAutoFit/>
          </a:bodyPr>
          <a:lstStyle/>
          <a:p>
            <a:pPr marL="180340">
              <a:lnSpc>
                <a:spcPct val="100000"/>
              </a:lnSpc>
              <a:spcBef>
                <a:spcPts val="1170"/>
              </a:spcBef>
            </a:pPr>
            <a:r>
              <a:rPr sz="2500" i="1" spc="-65" dirty="0">
                <a:solidFill>
                  <a:srgbClr val="FFFFFF"/>
                </a:solidFill>
                <a:latin typeface="Myanmar Text"/>
                <a:cs typeface="Myanmar Text"/>
              </a:rPr>
              <a:t>What </a:t>
            </a:r>
            <a:r>
              <a:rPr sz="2500" i="1" spc="-35" dirty="0">
                <a:solidFill>
                  <a:srgbClr val="FFFFFF"/>
                </a:solidFill>
                <a:latin typeface="Myanmar Text"/>
                <a:cs typeface="Myanmar Text"/>
              </a:rPr>
              <a:t>is</a:t>
            </a:r>
            <a:r>
              <a:rPr sz="2500" i="1" spc="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500" i="1" spc="-50" dirty="0">
                <a:solidFill>
                  <a:srgbClr val="FFFFFF"/>
                </a:solidFill>
                <a:latin typeface="Myanmar Text"/>
                <a:cs typeface="Myanmar Text"/>
              </a:rPr>
              <a:t>consistency?</a:t>
            </a:r>
            <a:endParaRPr sz="2500">
              <a:latin typeface="Myanmar Text"/>
              <a:cs typeface="Myanmar Text"/>
            </a:endParaRPr>
          </a:p>
          <a:p>
            <a:pPr marL="12700" marR="5080" algn="just">
              <a:lnSpc>
                <a:spcPct val="99900"/>
              </a:lnSpc>
              <a:spcBef>
                <a:spcPts val="994"/>
              </a:spcBef>
            </a:pPr>
            <a:r>
              <a:rPr sz="2400" b="1" spc="-5" dirty="0">
                <a:solidFill>
                  <a:srgbClr val="FF0000"/>
                </a:solidFill>
                <a:latin typeface="Myanmar Text"/>
                <a:cs typeface="Myanmar Text"/>
              </a:rPr>
              <a:t>Consistency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refers to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relative mobility 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 freshly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mixed 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cement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paste or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mortar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or its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ability to flow. The test aim to 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measure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quantity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water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required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to produce a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cement paste  of standard or normal</a:t>
            </a:r>
            <a:r>
              <a:rPr sz="2400" spc="6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consistency</a:t>
            </a:r>
            <a:endParaRPr sz="2400">
              <a:latin typeface="Myanmar Text"/>
              <a:cs typeface="Myanmar Tex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42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400" b="1" spc="-5" dirty="0">
                <a:solidFill>
                  <a:srgbClr val="FF0000"/>
                </a:solidFill>
                <a:latin typeface="Myanmar Text"/>
                <a:cs typeface="Myanmar Text"/>
              </a:rPr>
              <a:t>Apparatus</a:t>
            </a:r>
            <a:endParaRPr sz="2400">
              <a:latin typeface="Myanmar Text"/>
              <a:cs typeface="Myanmar Text"/>
            </a:endParaRPr>
          </a:p>
          <a:p>
            <a:pPr marL="12700" algn="just">
              <a:lnSpc>
                <a:spcPct val="100000"/>
              </a:lnSpc>
              <a:spcBef>
                <a:spcPts val="985"/>
              </a:spcBef>
            </a:pPr>
            <a:r>
              <a:rPr sz="1900" spc="1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Vicat</a:t>
            </a:r>
            <a:r>
              <a:rPr sz="2400" spc="-27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apparatus</a:t>
            </a:r>
            <a:endParaRPr sz="2400">
              <a:latin typeface="Myanmar Text"/>
              <a:cs typeface="Myanmar Tex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6297" y="4681473"/>
            <a:ext cx="8802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5600" algn="l"/>
              </a:tabLst>
            </a:pPr>
            <a:r>
              <a:rPr sz="1900" spc="1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Balance,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whose permissible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variation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at a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load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1000g</a:t>
            </a:r>
            <a:r>
              <a:rPr sz="2400" spc="9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Myanmar Text"/>
                <a:cs typeface="Myanmar Text"/>
              </a:rPr>
              <a:t>should</a:t>
            </a:r>
            <a:endParaRPr sz="2400">
              <a:latin typeface="Myanmar Text"/>
              <a:cs typeface="Myanmar Tex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6297" y="4920691"/>
            <a:ext cx="2439035" cy="101028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1095"/>
              </a:spcBef>
            </a:pP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be</a:t>
            </a:r>
            <a:r>
              <a:rPr sz="2400" spc="-1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+1.0g,</a:t>
            </a:r>
            <a:endParaRPr sz="24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900" spc="1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Gauging</a:t>
            </a:r>
            <a:r>
              <a:rPr sz="2400" spc="-5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trowel</a:t>
            </a:r>
            <a:endParaRPr sz="2400">
              <a:latin typeface="Myanmar Text"/>
              <a:cs typeface="Myanmar Tex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874008" y="3204972"/>
            <a:ext cx="1307591" cy="15956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0" dirty="0"/>
              <a:t>Laboratory </a:t>
            </a:r>
            <a:r>
              <a:rPr spc="-45" dirty="0"/>
              <a:t>test </a:t>
            </a:r>
            <a:r>
              <a:rPr spc="-50" dirty="0"/>
              <a:t>of</a:t>
            </a:r>
            <a:r>
              <a:rPr spc="-35" dirty="0"/>
              <a:t> </a:t>
            </a:r>
            <a:r>
              <a:rPr spc="-55" dirty="0"/>
              <a:t>cement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22408" y="1214557"/>
            <a:ext cx="9092565" cy="93408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795"/>
              </a:spcBef>
            </a:pPr>
            <a:r>
              <a:rPr sz="2400" b="1" spc="-5" dirty="0">
                <a:solidFill>
                  <a:srgbClr val="FF0000"/>
                </a:solidFill>
                <a:latin typeface="Myanmar Text"/>
                <a:cs typeface="Myanmar Text"/>
              </a:rPr>
              <a:t>Procedures;</a:t>
            </a:r>
            <a:endParaRPr sz="2400" dirty="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2400" dirty="0">
                <a:solidFill>
                  <a:srgbClr val="FF0000"/>
                </a:solidFill>
                <a:latin typeface="Myanmar Text"/>
                <a:cs typeface="Myanmar Text"/>
              </a:rPr>
              <a:t>(i)</a:t>
            </a:r>
            <a:r>
              <a:rPr sz="2400" spc="75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Weigh</a:t>
            </a:r>
            <a:r>
              <a:rPr sz="2400" spc="8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approximately</a:t>
            </a:r>
            <a:r>
              <a:rPr sz="2400" spc="8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400g</a:t>
            </a:r>
            <a:r>
              <a:rPr sz="2400" spc="8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</a:t>
            </a:r>
            <a:r>
              <a:rPr sz="2400" spc="9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cement</a:t>
            </a:r>
            <a:r>
              <a:rPr sz="2400" spc="8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and</a:t>
            </a:r>
            <a:r>
              <a:rPr sz="2400" spc="8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mix</a:t>
            </a:r>
            <a:r>
              <a:rPr sz="2400" spc="8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it</a:t>
            </a:r>
            <a:r>
              <a:rPr sz="2400" spc="8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with</a:t>
            </a:r>
            <a:r>
              <a:rPr sz="2400" spc="8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</a:t>
            </a:r>
            <a:r>
              <a:rPr sz="2400" spc="9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weighed</a:t>
            </a:r>
            <a:endParaRPr sz="2400" dirty="0">
              <a:latin typeface="Myanmar Text"/>
              <a:cs typeface="Myanmar Tex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2984" y="2168847"/>
            <a:ext cx="9093200" cy="4114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quantity</a:t>
            </a:r>
            <a:r>
              <a:rPr sz="2400" spc="1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</a:t>
            </a:r>
            <a:r>
              <a:rPr sz="2400" spc="1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water.</a:t>
            </a:r>
            <a:r>
              <a:rPr sz="2400" spc="1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500" i="1" spc="-50" dirty="0">
                <a:solidFill>
                  <a:srgbClr val="FFFFFF"/>
                </a:solidFill>
                <a:latin typeface="Myanmar Text"/>
                <a:cs typeface="Myanmar Text"/>
              </a:rPr>
              <a:t>Note:</a:t>
            </a:r>
            <a:r>
              <a:rPr sz="2500" i="1" spc="9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</a:t>
            </a:r>
            <a:r>
              <a:rPr sz="2400" spc="1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time</a:t>
            </a:r>
            <a:r>
              <a:rPr sz="2400" spc="114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</a:t>
            </a:r>
            <a:r>
              <a:rPr sz="2400" spc="1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gauging</a:t>
            </a:r>
            <a:r>
              <a:rPr sz="2400" spc="13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should</a:t>
            </a:r>
            <a:r>
              <a:rPr sz="2400" spc="1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be</a:t>
            </a:r>
            <a:r>
              <a:rPr sz="2400" spc="1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between</a:t>
            </a:r>
            <a:r>
              <a:rPr sz="2400" spc="1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3</a:t>
            </a:r>
            <a:endParaRPr sz="2400" dirty="0">
              <a:latin typeface="Myanmar Text"/>
              <a:cs typeface="Myanmar Tex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02984" y="2667000"/>
            <a:ext cx="8420100" cy="1851025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to 5</a:t>
            </a:r>
            <a:r>
              <a:rPr sz="2400" spc="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minutes.</a:t>
            </a:r>
            <a:endParaRPr sz="2400" dirty="0">
              <a:latin typeface="Myanmar Text"/>
              <a:cs typeface="Myanmar Text"/>
            </a:endParaRPr>
          </a:p>
          <a:p>
            <a:pPr marL="429895" indent="-417195">
              <a:lnSpc>
                <a:spcPct val="100000"/>
              </a:lnSpc>
              <a:spcBef>
                <a:spcPts val="715"/>
              </a:spcBef>
              <a:buClr>
                <a:srgbClr val="FF0000"/>
              </a:buClr>
              <a:buAutoNum type="romanLcParenBoth" startAt="2"/>
              <a:tabLst>
                <a:tab pos="430530" algn="l"/>
              </a:tabLst>
            </a:pP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Fill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Vicat mould with paste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and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level it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with a</a:t>
            </a:r>
            <a:r>
              <a:rPr sz="2400" spc="14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trowel.</a:t>
            </a:r>
            <a:endParaRPr sz="2400" dirty="0">
              <a:latin typeface="Myanmar Text"/>
              <a:cs typeface="Myanmar Text"/>
            </a:endParaRPr>
          </a:p>
          <a:p>
            <a:pPr marL="504825" indent="-492125">
              <a:lnSpc>
                <a:spcPct val="100000"/>
              </a:lnSpc>
              <a:spcBef>
                <a:spcPts val="720"/>
              </a:spcBef>
              <a:buClr>
                <a:srgbClr val="FF0000"/>
              </a:buClr>
              <a:buAutoNum type="romanLcParenBoth" startAt="2"/>
              <a:tabLst>
                <a:tab pos="505459" algn="l"/>
              </a:tabLst>
            </a:pP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Lower the plunger gently till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it touches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cement</a:t>
            </a:r>
            <a:r>
              <a:rPr sz="2400" spc="3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surface.</a:t>
            </a:r>
            <a:endParaRPr sz="2400" dirty="0">
              <a:latin typeface="Myanmar Text"/>
              <a:cs typeface="Myanmar Text"/>
            </a:endParaRPr>
          </a:p>
          <a:p>
            <a:pPr marL="501650" indent="-488950">
              <a:lnSpc>
                <a:spcPct val="100000"/>
              </a:lnSpc>
              <a:spcBef>
                <a:spcPts val="705"/>
              </a:spcBef>
              <a:buClr>
                <a:srgbClr val="FF0000"/>
              </a:buClr>
              <a:buAutoNum type="romanLcParenBoth" startAt="2"/>
              <a:tabLst>
                <a:tab pos="502284" algn="l"/>
              </a:tabLst>
            </a:pP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Release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plunger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allowing it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to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sink into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</a:t>
            </a:r>
            <a:r>
              <a:rPr sz="2400" spc="10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paste.</a:t>
            </a:r>
            <a:endParaRPr sz="2400" dirty="0">
              <a:latin typeface="Myanmar Text"/>
              <a:cs typeface="Myanmar Tex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33255" y="4724400"/>
            <a:ext cx="9093200" cy="170878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385"/>
              </a:spcBef>
              <a:tabLst>
                <a:tab pos="8143875" algn="l"/>
              </a:tabLst>
            </a:pP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It is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defined as that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percentage 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water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added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to form 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paste 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which allows a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penetration of </a:t>
            </a:r>
            <a:r>
              <a:rPr sz="2400" spc="5" dirty="0">
                <a:solidFill>
                  <a:srgbClr val="FFFFFF"/>
                </a:solidFill>
                <a:latin typeface="Myanmar Text"/>
                <a:cs typeface="Myanmar Text"/>
              </a:rPr>
              <a:t>10 </a:t>
            </a:r>
            <a:r>
              <a:rPr sz="2400" dirty="0">
                <a:solidFill>
                  <a:srgbClr val="FFFFFF"/>
                </a:solidFill>
                <a:latin typeface="Symbol"/>
                <a:cs typeface="Symbol"/>
              </a:rPr>
              <a:t>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1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mm 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Vicat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plunger. The 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principle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also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that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standard consistency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of cement at which the 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Vicat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plunger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penetrates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to a point 5-7mm from the bottom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  Vica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	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moul</a:t>
            </a:r>
            <a:r>
              <a:rPr sz="2400" spc="15" dirty="0">
                <a:solidFill>
                  <a:srgbClr val="FFFFFF"/>
                </a:solidFill>
                <a:latin typeface="Myanmar Text"/>
                <a:cs typeface="Myanmar Text"/>
              </a:rPr>
              <a:t>d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.</a:t>
            </a:r>
            <a:endParaRPr sz="2400" dirty="0">
              <a:latin typeface="Myanmar Text"/>
              <a:cs typeface="Myanmar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7392" y="0"/>
            <a:ext cx="3498850" cy="4114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0" i="1" spc="-50" dirty="0">
                <a:solidFill>
                  <a:srgbClr val="EBEBEB"/>
                </a:solidFill>
                <a:latin typeface="Myanmar Text"/>
                <a:cs typeface="Myanmar Text"/>
              </a:rPr>
              <a:t>Laboratory </a:t>
            </a:r>
            <a:r>
              <a:rPr sz="2500" i="1" spc="-45" dirty="0">
                <a:solidFill>
                  <a:srgbClr val="EBEBEB"/>
                </a:solidFill>
                <a:latin typeface="Myanmar Text"/>
                <a:cs typeface="Myanmar Text"/>
              </a:rPr>
              <a:t>test </a:t>
            </a:r>
            <a:r>
              <a:rPr sz="2500" i="1" spc="-50" dirty="0">
                <a:solidFill>
                  <a:srgbClr val="EBEBEB"/>
                </a:solidFill>
                <a:latin typeface="Myanmar Text"/>
                <a:cs typeface="Myanmar Text"/>
              </a:rPr>
              <a:t>of</a:t>
            </a:r>
            <a:r>
              <a:rPr sz="2500" i="1" spc="-35" dirty="0">
                <a:solidFill>
                  <a:srgbClr val="EBEBEB"/>
                </a:solidFill>
                <a:latin typeface="Myanmar Text"/>
                <a:cs typeface="Myanmar Text"/>
              </a:rPr>
              <a:t> </a:t>
            </a:r>
            <a:r>
              <a:rPr sz="2500" i="1" spc="-55" dirty="0">
                <a:solidFill>
                  <a:srgbClr val="EBEBEB"/>
                </a:solidFill>
                <a:latin typeface="Myanmar Text"/>
                <a:cs typeface="Myanmar Text"/>
              </a:rPr>
              <a:t>cement</a:t>
            </a:r>
            <a:endParaRPr sz="2500">
              <a:latin typeface="Myanmar Text"/>
              <a:cs typeface="Myanmar Tex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77036" y="431672"/>
            <a:ext cx="45669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i="0" dirty="0">
                <a:solidFill>
                  <a:srgbClr val="FF0000"/>
                </a:solidFill>
                <a:latin typeface="Myanmar Text"/>
                <a:cs typeface="Myanmar Text"/>
              </a:rPr>
              <a:t>SPECIFIC GRAVITY</a:t>
            </a:r>
            <a:r>
              <a:rPr sz="3200" b="1" i="0" spc="-100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3200" b="1" i="0" dirty="0">
                <a:solidFill>
                  <a:srgbClr val="FF0000"/>
                </a:solidFill>
                <a:latin typeface="Myanmar Text"/>
                <a:cs typeface="Myanmar Text"/>
              </a:rPr>
              <a:t>TEST</a:t>
            </a:r>
            <a:endParaRPr sz="3200">
              <a:latin typeface="Myanmar Text"/>
              <a:cs typeface="Myanmar Tex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7036" y="1068705"/>
            <a:ext cx="9197340" cy="5039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To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determine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specific gravity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is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normally defined as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the 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ratio between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the weight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a given volume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600" spc="-10" dirty="0">
                <a:solidFill>
                  <a:srgbClr val="FFFFFF"/>
                </a:solidFill>
                <a:latin typeface="Myanmar Text"/>
                <a:cs typeface="Myanmar Text"/>
              </a:rPr>
              <a:t>material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and 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weight </a:t>
            </a:r>
            <a:r>
              <a:rPr sz="2600" spc="-1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an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equal volume of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water.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To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determine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specific  gravity of cement, kerosene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which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does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not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recent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with 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cement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is</a:t>
            </a:r>
            <a:r>
              <a:rPr sz="2600" spc="-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used.</a:t>
            </a:r>
            <a:endParaRPr sz="2600">
              <a:latin typeface="Myanmar Text"/>
              <a:cs typeface="Myanmar Text"/>
            </a:endParaRPr>
          </a:p>
          <a:p>
            <a:pPr marL="12700" marR="5080" algn="just">
              <a:lnSpc>
                <a:spcPct val="100000"/>
              </a:lnSpc>
              <a:spcBef>
                <a:spcPts val="1035"/>
              </a:spcBef>
            </a:pPr>
            <a:r>
              <a:rPr sz="2600" b="1" dirty="0">
                <a:solidFill>
                  <a:srgbClr val="FFFFFF"/>
                </a:solidFill>
                <a:latin typeface="Myanmar Text"/>
                <a:cs typeface="Myanmar Text"/>
              </a:rPr>
              <a:t>The mass of a </a:t>
            </a:r>
            <a:r>
              <a:rPr sz="2600" b="1" spc="-5" dirty="0">
                <a:solidFill>
                  <a:srgbClr val="FFFFFF"/>
                </a:solidFill>
                <a:latin typeface="Myanmar Text"/>
                <a:cs typeface="Myanmar Text"/>
              </a:rPr>
              <a:t>unit volume </a:t>
            </a:r>
            <a:r>
              <a:rPr sz="2600" b="1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600" b="1" spc="-5" dirty="0">
                <a:solidFill>
                  <a:srgbClr val="FFFFFF"/>
                </a:solidFill>
                <a:latin typeface="Myanmar Text"/>
                <a:cs typeface="Myanmar Text"/>
              </a:rPr>
              <a:t>the solids or particles,  excluding air between particles. The particle </a:t>
            </a:r>
            <a:r>
              <a:rPr sz="2600" b="1" dirty="0">
                <a:solidFill>
                  <a:srgbClr val="FFFFFF"/>
                </a:solidFill>
                <a:latin typeface="Myanmar Text"/>
                <a:cs typeface="Myanmar Text"/>
              </a:rPr>
              <a:t>density </a:t>
            </a:r>
            <a:r>
              <a:rPr sz="2600" b="1" spc="-325" dirty="0">
                <a:solidFill>
                  <a:srgbClr val="FFFFFF"/>
                </a:solidFill>
                <a:latin typeface="Myanmar Text"/>
                <a:cs typeface="Myanmar Text"/>
              </a:rPr>
              <a:t>o</a:t>
            </a:r>
            <a:r>
              <a:rPr sz="2550" b="1" spc="-487" baseline="-76797" dirty="0">
                <a:solidFill>
                  <a:srgbClr val="FFFFFF"/>
                </a:solidFill>
                <a:latin typeface="Myanmar Text"/>
                <a:cs typeface="Myanmar Text"/>
              </a:rPr>
              <a:t>3</a:t>
            </a:r>
            <a:r>
              <a:rPr sz="2600" b="1" spc="-325" dirty="0">
                <a:solidFill>
                  <a:srgbClr val="FFFFFF"/>
                </a:solidFill>
                <a:latin typeface="Myanmar Text"/>
                <a:cs typeface="Myanmar Text"/>
              </a:rPr>
              <a:t>f  </a:t>
            </a:r>
            <a:r>
              <a:rPr sz="2600" b="1" spc="-5" dirty="0">
                <a:solidFill>
                  <a:srgbClr val="FFFFFF"/>
                </a:solidFill>
                <a:latin typeface="Myanmar Text"/>
                <a:cs typeface="Myanmar Text"/>
              </a:rPr>
              <a:t>Portland cement </a:t>
            </a:r>
            <a:r>
              <a:rPr sz="2600" b="1" spc="-145" dirty="0">
                <a:solidFill>
                  <a:srgbClr val="FFFFFF"/>
                </a:solidFill>
                <a:latin typeface="Myanmar Text"/>
                <a:cs typeface="Myanmar Text"/>
              </a:rPr>
              <a:t>ran</a:t>
            </a:r>
            <a:r>
              <a:rPr sz="2550" b="1" spc="-217" baseline="-76797" dirty="0">
                <a:solidFill>
                  <a:srgbClr val="FFFFFF"/>
                </a:solidFill>
                <a:latin typeface="Myanmar Text"/>
                <a:cs typeface="Myanmar Text"/>
              </a:rPr>
              <a:t>3</a:t>
            </a:r>
            <a:r>
              <a:rPr sz="2600" b="1" spc="-145" dirty="0">
                <a:solidFill>
                  <a:srgbClr val="FFFFFF"/>
                </a:solidFill>
                <a:latin typeface="Myanmar Text"/>
                <a:cs typeface="Myanmar Text"/>
              </a:rPr>
              <a:t>ges </a:t>
            </a:r>
            <a:r>
              <a:rPr sz="2600" b="1" spc="-5" dirty="0">
                <a:solidFill>
                  <a:srgbClr val="FFFFFF"/>
                </a:solidFill>
                <a:latin typeface="Myanmar Text"/>
                <a:cs typeface="Myanmar Text"/>
              </a:rPr>
              <a:t>from 3.10 to </a:t>
            </a:r>
            <a:r>
              <a:rPr sz="2600" b="1" dirty="0">
                <a:solidFill>
                  <a:srgbClr val="FFFFFF"/>
                </a:solidFill>
                <a:latin typeface="Myanmar Text"/>
                <a:cs typeface="Myanmar Text"/>
              </a:rPr>
              <a:t>3.25 </a:t>
            </a:r>
            <a:r>
              <a:rPr sz="2600" b="1" spc="-5" dirty="0">
                <a:solidFill>
                  <a:srgbClr val="FFFFFF"/>
                </a:solidFill>
                <a:latin typeface="Myanmar Text"/>
                <a:cs typeface="Myanmar Text"/>
              </a:rPr>
              <a:t>Mg/m </a:t>
            </a:r>
            <a:r>
              <a:rPr sz="2600" b="1" dirty="0">
                <a:solidFill>
                  <a:srgbClr val="FFFFFF"/>
                </a:solidFill>
                <a:latin typeface="Myanmar Text"/>
                <a:cs typeface="Myanmar Text"/>
              </a:rPr>
              <a:t>,  </a:t>
            </a:r>
            <a:r>
              <a:rPr sz="2600" b="1" spc="-5" dirty="0">
                <a:solidFill>
                  <a:srgbClr val="FFFFFF"/>
                </a:solidFill>
                <a:latin typeface="Myanmar Text"/>
                <a:cs typeface="Myanmar Text"/>
              </a:rPr>
              <a:t>averaging </a:t>
            </a:r>
            <a:r>
              <a:rPr sz="2600" b="1" dirty="0">
                <a:solidFill>
                  <a:srgbClr val="FFFFFF"/>
                </a:solidFill>
                <a:latin typeface="Myanmar Text"/>
                <a:cs typeface="Myanmar Text"/>
              </a:rPr>
              <a:t>3.15 </a:t>
            </a:r>
            <a:r>
              <a:rPr sz="2600" b="1" spc="-5" dirty="0">
                <a:solidFill>
                  <a:srgbClr val="FFFFFF"/>
                </a:solidFill>
                <a:latin typeface="Myanmar Text"/>
                <a:cs typeface="Myanmar Text"/>
              </a:rPr>
              <a:t>Mg/ </a:t>
            </a:r>
            <a:r>
              <a:rPr sz="2600" b="1" dirty="0">
                <a:solidFill>
                  <a:srgbClr val="FFFFFF"/>
                </a:solidFill>
                <a:latin typeface="Myanmar Text"/>
                <a:cs typeface="Myanmar Text"/>
              </a:rPr>
              <a:t>m</a:t>
            </a:r>
            <a:r>
              <a:rPr sz="2600" b="1" spc="254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600" b="1" dirty="0">
                <a:solidFill>
                  <a:srgbClr val="FFFFFF"/>
                </a:solidFill>
                <a:latin typeface="Myanmar Text"/>
                <a:cs typeface="Myanmar Text"/>
              </a:rPr>
              <a:t>.</a:t>
            </a:r>
            <a:endParaRPr sz="2600">
              <a:latin typeface="Myanmar Text"/>
              <a:cs typeface="Myanmar Text"/>
            </a:endParaRPr>
          </a:p>
          <a:p>
            <a:pPr marL="12700" marR="6985" indent="91440" algn="just">
              <a:lnSpc>
                <a:spcPct val="100000"/>
              </a:lnSpc>
              <a:spcBef>
                <a:spcPts val="994"/>
              </a:spcBef>
            </a:pPr>
            <a:r>
              <a:rPr sz="2600" b="1" spc="-5" dirty="0">
                <a:solidFill>
                  <a:srgbClr val="FFFFFF"/>
                </a:solidFill>
                <a:latin typeface="Myanmar Text"/>
                <a:cs typeface="Myanmar Text"/>
              </a:rPr>
              <a:t>For mixture proportioning, </a:t>
            </a:r>
            <a:r>
              <a:rPr sz="2600" b="1" dirty="0">
                <a:solidFill>
                  <a:srgbClr val="FFFFFF"/>
                </a:solidFill>
                <a:latin typeface="Myanmar Text"/>
                <a:cs typeface="Myanmar Text"/>
              </a:rPr>
              <a:t>it </a:t>
            </a:r>
            <a:r>
              <a:rPr sz="2600" b="1" spc="-5" dirty="0">
                <a:solidFill>
                  <a:srgbClr val="FFFFFF"/>
                </a:solidFill>
                <a:latin typeface="Myanmar Text"/>
                <a:cs typeface="Myanmar Text"/>
              </a:rPr>
              <a:t>may </a:t>
            </a:r>
            <a:r>
              <a:rPr sz="2600" b="1" dirty="0">
                <a:solidFill>
                  <a:srgbClr val="FFFFFF"/>
                </a:solidFill>
                <a:latin typeface="Myanmar Text"/>
                <a:cs typeface="Myanmar Text"/>
              </a:rPr>
              <a:t>be </a:t>
            </a:r>
            <a:r>
              <a:rPr sz="2600" b="1" spc="-5" dirty="0">
                <a:solidFill>
                  <a:srgbClr val="FFFFFF"/>
                </a:solidFill>
                <a:latin typeface="Myanmar Text"/>
                <a:cs typeface="Myanmar Text"/>
              </a:rPr>
              <a:t>more useful </a:t>
            </a:r>
            <a:r>
              <a:rPr sz="2600" b="1" spc="-10" dirty="0">
                <a:solidFill>
                  <a:srgbClr val="FFFFFF"/>
                </a:solidFill>
                <a:latin typeface="Myanmar Text"/>
                <a:cs typeface="Myanmar Text"/>
              </a:rPr>
              <a:t>to  </a:t>
            </a:r>
            <a:r>
              <a:rPr sz="2600" b="1" dirty="0">
                <a:solidFill>
                  <a:srgbClr val="FFFFFF"/>
                </a:solidFill>
                <a:latin typeface="Myanmar Text"/>
                <a:cs typeface="Myanmar Text"/>
              </a:rPr>
              <a:t>express </a:t>
            </a:r>
            <a:r>
              <a:rPr sz="2600" b="1" spc="-5" dirty="0">
                <a:solidFill>
                  <a:srgbClr val="FFFFFF"/>
                </a:solidFill>
                <a:latin typeface="Myanmar Text"/>
                <a:cs typeface="Myanmar Text"/>
              </a:rPr>
              <a:t>the density </a:t>
            </a:r>
            <a:r>
              <a:rPr sz="2600" b="1" dirty="0">
                <a:solidFill>
                  <a:srgbClr val="FFFFFF"/>
                </a:solidFill>
                <a:latin typeface="Myanmar Text"/>
                <a:cs typeface="Myanmar Text"/>
              </a:rPr>
              <a:t>as </a:t>
            </a:r>
            <a:r>
              <a:rPr sz="2600" b="1" spc="-5" dirty="0">
                <a:solidFill>
                  <a:srgbClr val="FFFFFF"/>
                </a:solidFill>
                <a:latin typeface="Myanmar Text"/>
                <a:cs typeface="Myanmar Text"/>
              </a:rPr>
              <a:t>relative density (specific gravity).  </a:t>
            </a:r>
            <a:r>
              <a:rPr sz="2600" b="1" spc="5" dirty="0">
                <a:solidFill>
                  <a:srgbClr val="FFFFFF"/>
                </a:solidFill>
                <a:latin typeface="Myanmar Text"/>
                <a:cs typeface="Myanmar Text"/>
              </a:rPr>
              <a:t>On </a:t>
            </a:r>
            <a:r>
              <a:rPr sz="2600" b="1" dirty="0">
                <a:solidFill>
                  <a:srgbClr val="FFFFFF"/>
                </a:solidFill>
                <a:latin typeface="Myanmar Text"/>
                <a:cs typeface="Myanmar Text"/>
              </a:rPr>
              <a:t>an </a:t>
            </a:r>
            <a:r>
              <a:rPr sz="2600" b="1" spc="-5" dirty="0">
                <a:solidFill>
                  <a:srgbClr val="FFFFFF"/>
                </a:solidFill>
                <a:latin typeface="Myanmar Text"/>
                <a:cs typeface="Myanmar Text"/>
              </a:rPr>
              <a:t>average the </a:t>
            </a:r>
            <a:r>
              <a:rPr sz="2600" b="1" dirty="0">
                <a:solidFill>
                  <a:srgbClr val="FFFFFF"/>
                </a:solidFill>
                <a:latin typeface="Myanmar Text"/>
                <a:cs typeface="Myanmar Text"/>
              </a:rPr>
              <a:t>specific </a:t>
            </a:r>
            <a:r>
              <a:rPr sz="2600" b="1" spc="-5" dirty="0">
                <a:solidFill>
                  <a:srgbClr val="FFFFFF"/>
                </a:solidFill>
                <a:latin typeface="Myanmar Text"/>
                <a:cs typeface="Myanmar Text"/>
              </a:rPr>
              <a:t>gravity </a:t>
            </a:r>
            <a:r>
              <a:rPr sz="2600" b="1" dirty="0">
                <a:solidFill>
                  <a:srgbClr val="FFFFFF"/>
                </a:solidFill>
                <a:latin typeface="Myanmar Text"/>
                <a:cs typeface="Myanmar Text"/>
              </a:rPr>
              <a:t>of cement is</a:t>
            </a:r>
            <a:r>
              <a:rPr sz="2600" b="1" spc="-5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600" b="1" dirty="0">
                <a:solidFill>
                  <a:srgbClr val="FFFFFF"/>
                </a:solidFill>
                <a:latin typeface="Myanmar Text"/>
                <a:cs typeface="Myanmar Text"/>
              </a:rPr>
              <a:t>3.15</a:t>
            </a:r>
            <a:endParaRPr sz="2600">
              <a:latin typeface="Myanmar Text"/>
              <a:cs typeface="Myanmar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0984" y="-118066"/>
            <a:ext cx="11831016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0" dirty="0"/>
              <a:t>Laboratory </a:t>
            </a:r>
            <a:r>
              <a:rPr spc="-45" dirty="0"/>
              <a:t>test </a:t>
            </a:r>
            <a:r>
              <a:rPr spc="-50" dirty="0"/>
              <a:t>of</a:t>
            </a:r>
            <a:r>
              <a:rPr spc="-35" dirty="0"/>
              <a:t> </a:t>
            </a:r>
            <a:r>
              <a:rPr spc="-55" dirty="0"/>
              <a:t>cement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09547" y="312547"/>
            <a:ext cx="3053080" cy="1007110"/>
          </a:xfrm>
          <a:prstGeom prst="rect">
            <a:avLst/>
          </a:prstGeom>
        </p:spPr>
        <p:txBody>
          <a:bodyPr vert="horz" wrap="square" lIns="0" tIns="1371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2400" b="1" spc="-5" dirty="0">
                <a:solidFill>
                  <a:srgbClr val="FF0000"/>
                </a:solidFill>
                <a:latin typeface="Myanmar Text"/>
                <a:cs typeface="Myanmar Text"/>
              </a:rPr>
              <a:t>Apparatus;</a:t>
            </a:r>
            <a:endParaRPr sz="2400">
              <a:latin typeface="Myanmar Text"/>
              <a:cs typeface="Myanmar Text"/>
            </a:endParaRPr>
          </a:p>
          <a:p>
            <a:pPr marL="355600" indent="-342900">
              <a:lnSpc>
                <a:spcPct val="100000"/>
              </a:lnSpc>
              <a:spcBef>
                <a:spcPts val="985"/>
              </a:spcBef>
              <a:buClr>
                <a:srgbClr val="89D0D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Le Chaterlier”s</a:t>
            </a:r>
            <a:r>
              <a:rPr sz="2400" spc="-4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flask,</a:t>
            </a:r>
            <a:endParaRPr sz="2400">
              <a:latin typeface="Myanmar Text"/>
              <a:cs typeface="Myanmar Tex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9547" y="2282239"/>
            <a:ext cx="9118600" cy="3569335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90"/>
              </a:spcBef>
              <a:buClr>
                <a:srgbClr val="89D0D5"/>
              </a:buClr>
              <a:buSzPct val="79166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Weighing balance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and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kerosene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(free from</a:t>
            </a:r>
            <a:r>
              <a:rPr sz="2400" spc="4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water).</a:t>
            </a:r>
            <a:endParaRPr sz="2400">
              <a:latin typeface="Myanmar Text"/>
              <a:cs typeface="Myanmar Text"/>
            </a:endParaRPr>
          </a:p>
          <a:p>
            <a:pPr marL="12700" marR="5080" algn="just">
              <a:lnSpc>
                <a:spcPct val="100000"/>
              </a:lnSpc>
              <a:spcBef>
                <a:spcPts val="994"/>
              </a:spcBef>
            </a:pPr>
            <a:r>
              <a:rPr sz="2400" b="1" spc="-5" dirty="0">
                <a:solidFill>
                  <a:srgbClr val="FF0000"/>
                </a:solidFill>
                <a:latin typeface="Myanmar Text"/>
                <a:cs typeface="Myanmar Text"/>
              </a:rPr>
              <a:t>Le Chaterlier”s flask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, is made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of thin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glass having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 bulb at the  bottom. 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capacity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of the bulb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nearly 250 ml. The bulb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7.8 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cm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in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mean diameter.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stem is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graduated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in millimeters.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zero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graduation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at a distance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 8.8 cm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from the top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bulb. 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At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2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cm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from 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zero,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there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is another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bulb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is of length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3.5cm and 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capacity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17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ml.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At 1 cm from bulb, 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stem is marked with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18 </a:t>
            </a:r>
            <a:r>
              <a:rPr sz="2400" spc="5" dirty="0">
                <a:solidFill>
                  <a:srgbClr val="FFFFFF"/>
                </a:solidFill>
                <a:latin typeface="Myanmar Text"/>
                <a:cs typeface="Myanmar Text"/>
              </a:rPr>
              <a:t>ml 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and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grated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up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to </a:t>
            </a:r>
            <a:r>
              <a:rPr sz="2400" spc="5" dirty="0">
                <a:solidFill>
                  <a:srgbClr val="FFFFFF"/>
                </a:solidFill>
                <a:latin typeface="Myanmar Text"/>
                <a:cs typeface="Myanmar Text"/>
              </a:rPr>
              <a:t>24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ml. 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portion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above 24ml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mark is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in the  form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 funnel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diameter</a:t>
            </a:r>
            <a:r>
              <a:rPr sz="2400" spc="3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5cm.k</a:t>
            </a:r>
            <a:endParaRPr sz="2400">
              <a:latin typeface="Myanmar Text"/>
              <a:cs typeface="Myanmar Tex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97908" y="975360"/>
            <a:ext cx="1403603" cy="13868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3027" y="42750"/>
            <a:ext cx="291846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i="1" spc="-50" dirty="0">
                <a:solidFill>
                  <a:srgbClr val="EBEBEB"/>
                </a:solidFill>
                <a:latin typeface="Myanmar Text"/>
                <a:cs typeface="Myanmar Text"/>
              </a:rPr>
              <a:t>Laboratory </a:t>
            </a:r>
            <a:r>
              <a:rPr sz="2100" i="1" spc="-40" dirty="0">
                <a:solidFill>
                  <a:srgbClr val="EBEBEB"/>
                </a:solidFill>
                <a:latin typeface="Myanmar Text"/>
                <a:cs typeface="Myanmar Text"/>
              </a:rPr>
              <a:t>test </a:t>
            </a:r>
            <a:r>
              <a:rPr sz="2100" i="1" spc="-45" dirty="0">
                <a:solidFill>
                  <a:srgbClr val="EBEBEB"/>
                </a:solidFill>
                <a:latin typeface="Myanmar Text"/>
                <a:cs typeface="Myanmar Text"/>
              </a:rPr>
              <a:t>of</a:t>
            </a:r>
            <a:r>
              <a:rPr sz="2100" i="1" spc="-90" dirty="0">
                <a:solidFill>
                  <a:srgbClr val="EBEBEB"/>
                </a:solidFill>
                <a:latin typeface="Myanmar Text"/>
                <a:cs typeface="Myanmar Text"/>
              </a:rPr>
              <a:t> </a:t>
            </a:r>
            <a:r>
              <a:rPr sz="2100" i="1" spc="-55" dirty="0">
                <a:solidFill>
                  <a:srgbClr val="EBEBEB"/>
                </a:solidFill>
                <a:latin typeface="Myanmar Text"/>
                <a:cs typeface="Myanmar Text"/>
              </a:rPr>
              <a:t>cement</a:t>
            </a:r>
            <a:endParaRPr sz="2100">
              <a:latin typeface="Myanmar Text"/>
              <a:cs typeface="Myanmar Tex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3820" y="524002"/>
            <a:ext cx="17081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i="0" spc="-5" dirty="0">
                <a:solidFill>
                  <a:srgbClr val="FF0000"/>
                </a:solidFill>
                <a:latin typeface="Myanmar Text"/>
                <a:cs typeface="Myanmar Text"/>
              </a:rPr>
              <a:t>Procedures;</a:t>
            </a:r>
            <a:endParaRPr sz="2400">
              <a:latin typeface="Myanmar Text"/>
              <a:cs typeface="Myanmar Tex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53820" y="1014425"/>
            <a:ext cx="9394190" cy="3333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5600" algn="l"/>
              </a:tabLst>
            </a:pPr>
            <a:r>
              <a:rPr sz="1900" spc="1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Dry</a:t>
            </a:r>
            <a:r>
              <a:rPr sz="2400" spc="14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</a:t>
            </a:r>
            <a:r>
              <a:rPr sz="2400" spc="14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flask</a:t>
            </a:r>
            <a:r>
              <a:rPr sz="2400" spc="14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carefully</a:t>
            </a:r>
            <a:r>
              <a:rPr sz="2400" spc="16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and</a:t>
            </a:r>
            <a:r>
              <a:rPr sz="2400" spc="14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fill</a:t>
            </a:r>
            <a:r>
              <a:rPr sz="2400" spc="15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with</a:t>
            </a:r>
            <a:r>
              <a:rPr sz="2400" spc="14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kerosene</a:t>
            </a:r>
            <a:r>
              <a:rPr sz="2400" spc="14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or</a:t>
            </a:r>
            <a:r>
              <a:rPr sz="2400" spc="15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naphtha</a:t>
            </a:r>
            <a:r>
              <a:rPr sz="2400" spc="16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to</a:t>
            </a:r>
            <a:r>
              <a:rPr sz="2400" spc="14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</a:t>
            </a:r>
            <a:r>
              <a:rPr sz="2400" spc="15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point</a:t>
            </a:r>
            <a:endParaRPr sz="2400">
              <a:latin typeface="Myanmar Text"/>
              <a:cs typeface="Myanmar Text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  <a:tabLst>
                <a:tab pos="4287520" algn="l"/>
              </a:tabLst>
            </a:pP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on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stem</a:t>
            </a:r>
            <a:r>
              <a:rPr sz="2400" spc="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between</a:t>
            </a:r>
            <a:r>
              <a:rPr sz="2400" spc="-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zero	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and 1</a:t>
            </a:r>
            <a:r>
              <a:rPr sz="2400" spc="1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ml.</a:t>
            </a:r>
            <a:endParaRPr sz="24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900" spc="1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Record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level 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liquid in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flask as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initial</a:t>
            </a:r>
            <a:r>
              <a:rPr sz="2400" spc="13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reading.</a:t>
            </a:r>
            <a:endParaRPr sz="2400">
              <a:latin typeface="Myanmar Text"/>
              <a:cs typeface="Myanmar Text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1010"/>
              </a:spcBef>
            </a:pPr>
            <a:r>
              <a:rPr sz="1900" spc="1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Put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weighted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quantity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cement (about 60gm)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into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flask so  that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level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kerosene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rise to about 22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ml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mark, care being taken  to avoid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splashing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and to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see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that cement does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not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adhere to the 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sides 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above the</a:t>
            </a:r>
            <a:r>
              <a:rPr sz="2400" spc="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liquid.</a:t>
            </a:r>
            <a:endParaRPr sz="24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900" spc="1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After</a:t>
            </a:r>
            <a:r>
              <a:rPr sz="2400" spc="17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putting</a:t>
            </a:r>
            <a:r>
              <a:rPr sz="2400" spc="16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all</a:t>
            </a:r>
            <a:r>
              <a:rPr sz="2400" spc="16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</a:t>
            </a:r>
            <a:r>
              <a:rPr sz="2400" spc="17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cement</a:t>
            </a:r>
            <a:r>
              <a:rPr sz="2400" spc="17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to</a:t>
            </a:r>
            <a:r>
              <a:rPr sz="2400" spc="16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the</a:t>
            </a:r>
            <a:r>
              <a:rPr sz="2400" spc="17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flask,</a:t>
            </a:r>
            <a:r>
              <a:rPr sz="2400" spc="16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roll</a:t>
            </a:r>
            <a:r>
              <a:rPr sz="2400" spc="16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</a:t>
            </a:r>
            <a:r>
              <a:rPr sz="2400" spc="17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flask</a:t>
            </a:r>
            <a:r>
              <a:rPr sz="2400" spc="15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gently</a:t>
            </a:r>
            <a:r>
              <a:rPr sz="2400" spc="17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in</a:t>
            </a:r>
            <a:r>
              <a:rPr sz="2400" spc="16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Myanmar Text"/>
                <a:cs typeface="Myanmar Text"/>
              </a:rPr>
              <a:t>an</a:t>
            </a:r>
            <a:endParaRPr sz="2400">
              <a:latin typeface="Myanmar Text"/>
              <a:cs typeface="Myanmar Tex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97050" y="4322140"/>
            <a:ext cx="904938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inclined</a:t>
            </a:r>
            <a:r>
              <a:rPr sz="2400" spc="3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position</a:t>
            </a:r>
            <a:r>
              <a:rPr sz="2400" spc="3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Myanmar Text"/>
                <a:cs typeface="Myanmar Text"/>
              </a:rPr>
              <a:t>to</a:t>
            </a:r>
            <a:r>
              <a:rPr sz="2400" spc="3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expel</a:t>
            </a:r>
            <a:r>
              <a:rPr sz="2400" spc="31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air</a:t>
            </a:r>
            <a:r>
              <a:rPr sz="2400" spc="3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until</a:t>
            </a:r>
            <a:r>
              <a:rPr sz="2400" spc="3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no</a:t>
            </a:r>
            <a:r>
              <a:rPr sz="2400" spc="3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further</a:t>
            </a:r>
            <a:r>
              <a:rPr sz="2400" spc="32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air</a:t>
            </a:r>
            <a:r>
              <a:rPr sz="2400" spc="3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bubble</a:t>
            </a:r>
            <a:r>
              <a:rPr sz="2400" spc="3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rise3s</a:t>
            </a:r>
            <a:r>
              <a:rPr sz="2400" spc="31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to</a:t>
            </a:r>
            <a:endParaRPr sz="2400">
              <a:latin typeface="Myanmar Text"/>
              <a:cs typeface="Myanmar Tex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53820" y="4562093"/>
            <a:ext cx="6771005" cy="101028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1095"/>
              </a:spcBef>
            </a:pP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surface 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</a:t>
            </a:r>
            <a:r>
              <a:rPr sz="2400" spc="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liquid.</a:t>
            </a:r>
            <a:endParaRPr sz="24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900" spc="1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Note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down the new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liquid level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as final</a:t>
            </a:r>
            <a:r>
              <a:rPr sz="2400" spc="3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reading.</a:t>
            </a:r>
            <a:endParaRPr sz="2400">
              <a:latin typeface="Myanmar Text"/>
              <a:cs typeface="Myanmar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664" y="0"/>
            <a:ext cx="11032135" cy="474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950" spc="-75" dirty="0"/>
              <a:t>Laboratory </a:t>
            </a:r>
            <a:r>
              <a:rPr sz="2950" spc="-65" dirty="0"/>
              <a:t>test </a:t>
            </a:r>
            <a:r>
              <a:rPr sz="2950" spc="-70" dirty="0"/>
              <a:t>of</a:t>
            </a:r>
            <a:r>
              <a:rPr sz="2950" spc="-55" dirty="0"/>
              <a:t> </a:t>
            </a:r>
            <a:r>
              <a:rPr sz="2950" spc="-85" dirty="0"/>
              <a:t>cement</a:t>
            </a:r>
            <a:endParaRPr sz="2950" dirty="0"/>
          </a:p>
        </p:txBody>
      </p:sp>
      <p:sp>
        <p:nvSpPr>
          <p:cNvPr id="3" name="object 3"/>
          <p:cNvSpPr txBox="1"/>
          <p:nvPr/>
        </p:nvSpPr>
        <p:spPr>
          <a:xfrm>
            <a:off x="845921" y="383641"/>
            <a:ext cx="9490075" cy="581660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2000" b="1" dirty="0">
                <a:solidFill>
                  <a:srgbClr val="FF0000"/>
                </a:solidFill>
                <a:latin typeface="Myanmar Text"/>
                <a:cs typeface="Myanmar Text"/>
              </a:rPr>
              <a:t>Observation </a:t>
            </a:r>
            <a:r>
              <a:rPr sz="2000" b="1" spc="-5" dirty="0">
                <a:solidFill>
                  <a:srgbClr val="FF0000"/>
                </a:solidFill>
                <a:latin typeface="Myanmar Text"/>
                <a:cs typeface="Myanmar Text"/>
              </a:rPr>
              <a:t>and</a:t>
            </a:r>
            <a:r>
              <a:rPr sz="2000" b="1" spc="-40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Myanmar Text"/>
                <a:cs typeface="Myanmar Text"/>
              </a:rPr>
              <a:t>calculations</a:t>
            </a:r>
            <a:endParaRPr sz="2000" dirty="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-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Weight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 cement used =W</a:t>
            </a:r>
            <a:r>
              <a:rPr sz="2000" spc="-1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gm</a:t>
            </a:r>
            <a:endParaRPr sz="2000" dirty="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-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Initial reading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flask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=V1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ml</a:t>
            </a:r>
            <a:endParaRPr sz="2000" dirty="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-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Final reading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flask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=V2</a:t>
            </a:r>
            <a:r>
              <a:rPr sz="2000" spc="-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ml</a:t>
            </a:r>
            <a:endParaRPr sz="2000" dirty="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spc="-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Volume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 cement particle= V2-V1</a:t>
            </a:r>
            <a:r>
              <a:rPr sz="2000" spc="-4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ml</a:t>
            </a:r>
            <a:endParaRPr sz="2000" dirty="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-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Weight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equal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 water=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(V2-V1)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x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specific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weight of</a:t>
            </a:r>
            <a:r>
              <a:rPr sz="2000" spc="-2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water.</a:t>
            </a:r>
            <a:endParaRPr sz="2000" dirty="0">
              <a:latin typeface="Myanmar Text"/>
              <a:cs typeface="Myanmar Text"/>
            </a:endParaRPr>
          </a:p>
          <a:p>
            <a:pPr marL="12700" marR="5080" indent="420370">
              <a:lnSpc>
                <a:spcPct val="100000"/>
              </a:lnSpc>
              <a:spcBef>
                <a:spcPts val="1000"/>
              </a:spcBef>
            </a:pP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Specific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gravity of cement =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(Weight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 cement/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Weight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equal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volume of  water)</a:t>
            </a:r>
            <a:endParaRPr sz="2000" dirty="0">
              <a:latin typeface="Myanmar Text"/>
              <a:cs typeface="Myanmar Text"/>
            </a:endParaRPr>
          </a:p>
          <a:p>
            <a:pPr marL="3016250">
              <a:lnSpc>
                <a:spcPct val="100000"/>
              </a:lnSpc>
              <a:spcBef>
                <a:spcPts val="1005"/>
              </a:spcBef>
            </a:pP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=</a:t>
            </a:r>
            <a:r>
              <a:rPr sz="2000" spc="-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W/(V2-V1)</a:t>
            </a:r>
            <a:endParaRPr sz="2000" dirty="0">
              <a:latin typeface="Myanmar Text"/>
              <a:cs typeface="Myanmar Tex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solidFill>
                  <a:srgbClr val="FF0000"/>
                </a:solidFill>
                <a:latin typeface="Myanmar Text"/>
                <a:cs typeface="Myanmar Text"/>
              </a:rPr>
              <a:t>NOTE:</a:t>
            </a:r>
            <a:endParaRPr sz="2000" dirty="0">
              <a:latin typeface="Myanmar Text"/>
              <a:cs typeface="Myanmar Text"/>
            </a:endParaRPr>
          </a:p>
          <a:p>
            <a:pPr marL="295910" indent="-283210">
              <a:lnSpc>
                <a:spcPct val="100000"/>
              </a:lnSpc>
              <a:spcBef>
                <a:spcPts val="994"/>
              </a:spcBef>
              <a:buAutoNum type="romanLcParenBoth"/>
              <a:tabLst>
                <a:tab pos="296545" algn="l"/>
              </a:tabLst>
            </a:pP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Duplicate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determination of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specific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gravity should agree within</a:t>
            </a:r>
            <a:r>
              <a:rPr sz="2000" spc="2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0.01.</a:t>
            </a:r>
            <a:endParaRPr sz="2000" dirty="0">
              <a:latin typeface="Myanmar Text"/>
              <a:cs typeface="Myanmar Text"/>
            </a:endParaRPr>
          </a:p>
          <a:p>
            <a:pPr marL="375285" indent="-362585">
              <a:lnSpc>
                <a:spcPct val="100000"/>
              </a:lnSpc>
              <a:spcBef>
                <a:spcPts val="994"/>
              </a:spcBef>
              <a:buAutoNum type="romanLcParenBoth"/>
              <a:tabLst>
                <a:tab pos="375920" algn="l"/>
              </a:tabLst>
            </a:pP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To</a:t>
            </a:r>
            <a:r>
              <a:rPr sz="2000" spc="14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get</a:t>
            </a:r>
            <a:r>
              <a:rPr sz="2000" spc="15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more</a:t>
            </a:r>
            <a:r>
              <a:rPr sz="2000" spc="14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accurate</a:t>
            </a:r>
            <a:r>
              <a:rPr sz="2000" spc="13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result,</a:t>
            </a:r>
            <a:r>
              <a:rPr sz="2000" spc="15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the</a:t>
            </a:r>
            <a:r>
              <a:rPr sz="2000" spc="14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flask</a:t>
            </a:r>
            <a:r>
              <a:rPr sz="2000" spc="14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should</a:t>
            </a:r>
            <a:r>
              <a:rPr sz="2000" spc="14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be</a:t>
            </a:r>
            <a:r>
              <a:rPr sz="2000" spc="14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held</a:t>
            </a:r>
            <a:r>
              <a:rPr sz="2000" spc="14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in</a:t>
            </a:r>
            <a:r>
              <a:rPr sz="2000" spc="15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</a:t>
            </a:r>
            <a:r>
              <a:rPr sz="2000" spc="14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constant</a:t>
            </a:r>
            <a:r>
              <a:rPr sz="2000" spc="15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temperature</a:t>
            </a:r>
            <a:endParaRPr sz="2000" dirty="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tabLst>
                <a:tab pos="1548765" algn="l"/>
              </a:tabLst>
            </a:pP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before</a:t>
            </a:r>
            <a:r>
              <a:rPr sz="2000" spc="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each	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reading is</a:t>
            </a:r>
            <a:r>
              <a:rPr sz="2000" spc="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taken.</a:t>
            </a:r>
            <a:endParaRPr sz="2000" dirty="0">
              <a:latin typeface="Myanmar Text"/>
              <a:cs typeface="Myanmar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1042" y="-118066"/>
            <a:ext cx="11592357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0" dirty="0">
                <a:solidFill>
                  <a:srgbClr val="FFFFFF"/>
                </a:solidFill>
              </a:rPr>
              <a:t>Laboratory </a:t>
            </a:r>
            <a:r>
              <a:rPr spc="-45" dirty="0">
                <a:solidFill>
                  <a:srgbClr val="FFFFFF"/>
                </a:solidFill>
              </a:rPr>
              <a:t>test </a:t>
            </a:r>
            <a:r>
              <a:rPr spc="-50" dirty="0">
                <a:solidFill>
                  <a:srgbClr val="FFFFFF"/>
                </a:solidFill>
              </a:rPr>
              <a:t>of</a:t>
            </a:r>
            <a:r>
              <a:rPr spc="-35" dirty="0">
                <a:solidFill>
                  <a:srgbClr val="FFFFFF"/>
                </a:solidFill>
              </a:rPr>
              <a:t> </a:t>
            </a:r>
            <a:r>
              <a:rPr spc="-55" dirty="0">
                <a:solidFill>
                  <a:srgbClr val="FFFFFF"/>
                </a:solidFill>
              </a:rPr>
              <a:t>cement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05497" y="712355"/>
            <a:ext cx="311467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FF0000"/>
                </a:solidFill>
                <a:latin typeface="Myanmar Text"/>
                <a:cs typeface="Myanmar Text"/>
              </a:rPr>
              <a:t>SETTING</a:t>
            </a:r>
            <a:r>
              <a:rPr sz="3600" b="1" spc="-90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3600" b="1" dirty="0">
                <a:solidFill>
                  <a:srgbClr val="FF0000"/>
                </a:solidFill>
                <a:latin typeface="Myanmar Text"/>
                <a:cs typeface="Myanmar Text"/>
              </a:rPr>
              <a:t>TIME</a:t>
            </a:r>
            <a:endParaRPr sz="3600" dirty="0">
              <a:latin typeface="Myanmar Text"/>
              <a:cs typeface="Myanmar Tex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21155" y="1371600"/>
            <a:ext cx="9066530" cy="2112010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313690">
              <a:lnSpc>
                <a:spcPts val="2050"/>
              </a:lnSpc>
              <a:spcBef>
                <a:spcPts val="355"/>
              </a:spcBef>
            </a:pP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Setting refers to a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change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from </a:t>
            </a:r>
            <a:r>
              <a:rPr sz="1900" spc="-10" dirty="0">
                <a:solidFill>
                  <a:srgbClr val="EA6212"/>
                </a:solidFill>
                <a:latin typeface="Myanmar Text"/>
                <a:cs typeface="Myanmar Text"/>
              </a:rPr>
              <a:t>liquid state </a:t>
            </a:r>
            <a:r>
              <a:rPr sz="1900" dirty="0">
                <a:solidFill>
                  <a:srgbClr val="FFFFFF"/>
                </a:solidFill>
                <a:latin typeface="Myanmar Text"/>
                <a:cs typeface="Myanmar Text"/>
              </a:rPr>
              <a:t>to </a:t>
            </a:r>
            <a:r>
              <a:rPr sz="1900" spc="-10" dirty="0">
                <a:solidFill>
                  <a:srgbClr val="EA6212"/>
                </a:solidFill>
                <a:latin typeface="Myanmar Text"/>
                <a:cs typeface="Myanmar Text"/>
              </a:rPr>
              <a:t>solid </a:t>
            </a:r>
            <a:r>
              <a:rPr sz="1900" spc="-5" dirty="0">
                <a:solidFill>
                  <a:srgbClr val="EA6212"/>
                </a:solidFill>
                <a:latin typeface="Myanmar Text"/>
                <a:cs typeface="Myanmar Text"/>
              </a:rPr>
              <a:t>state.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Although,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during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setting  cement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paste acquires some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strength, setting is different from</a:t>
            </a:r>
            <a:r>
              <a:rPr sz="1900" spc="17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hardening.</a:t>
            </a:r>
            <a:endParaRPr sz="1900" dirty="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2995"/>
              </a:spcBef>
              <a:tabLst>
                <a:tab pos="354965" algn="l"/>
              </a:tabLst>
            </a:pPr>
            <a:r>
              <a:rPr sz="1500" spc="2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500" spc="2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1900" spc="-375" dirty="0">
                <a:solidFill>
                  <a:srgbClr val="FFFFFF"/>
                </a:solidFill>
                <a:latin typeface="Myanmar Text"/>
                <a:cs typeface="Myanmar Text"/>
              </a:rPr>
              <a:t>S</a:t>
            </a:r>
            <a:r>
              <a:rPr sz="2850" spc="-562" baseline="-46783" dirty="0">
                <a:solidFill>
                  <a:srgbClr val="EA6212"/>
                </a:solidFill>
                <a:latin typeface="Myanmar Text"/>
                <a:cs typeface="Myanmar Text"/>
              </a:rPr>
              <a:t>in</a:t>
            </a:r>
            <a:r>
              <a:rPr sz="1900" spc="-375" dirty="0">
                <a:solidFill>
                  <a:srgbClr val="FFFFFF"/>
                </a:solidFill>
                <a:latin typeface="Myanmar Text"/>
                <a:cs typeface="Myanmar Text"/>
              </a:rPr>
              <a:t>et</a:t>
            </a:r>
            <a:r>
              <a:rPr sz="2850" spc="-562" baseline="-46783" dirty="0">
                <a:solidFill>
                  <a:srgbClr val="EA6212"/>
                </a:solidFill>
                <a:latin typeface="Myanmar Text"/>
                <a:cs typeface="Myanmar Text"/>
              </a:rPr>
              <a:t>t</a:t>
            </a:r>
            <a:r>
              <a:rPr sz="1900" spc="-375" dirty="0">
                <a:solidFill>
                  <a:srgbClr val="FFFFFF"/>
                </a:solidFill>
                <a:latin typeface="Myanmar Text"/>
                <a:cs typeface="Myanmar Text"/>
              </a:rPr>
              <a:t>t</a:t>
            </a:r>
            <a:r>
              <a:rPr sz="2850" spc="-562" baseline="-46783" dirty="0">
                <a:solidFill>
                  <a:srgbClr val="EA6212"/>
                </a:solidFill>
                <a:latin typeface="Myanmar Text"/>
                <a:cs typeface="Myanmar Text"/>
              </a:rPr>
              <a:t>h</a:t>
            </a:r>
            <a:r>
              <a:rPr sz="1900" spc="-375" dirty="0">
                <a:solidFill>
                  <a:srgbClr val="FFFFFF"/>
                </a:solidFill>
                <a:latin typeface="Myanmar Text"/>
                <a:cs typeface="Myanmar Text"/>
              </a:rPr>
              <a:t>in</a:t>
            </a:r>
            <a:r>
              <a:rPr sz="2850" spc="-562" baseline="-46783" dirty="0">
                <a:solidFill>
                  <a:srgbClr val="EA6212"/>
                </a:solidFill>
                <a:latin typeface="Myanmar Text"/>
                <a:cs typeface="Myanmar Text"/>
              </a:rPr>
              <a:t>e</a:t>
            </a:r>
            <a:r>
              <a:rPr sz="1900" spc="-375" dirty="0">
                <a:solidFill>
                  <a:srgbClr val="FFFFFF"/>
                </a:solidFill>
                <a:latin typeface="Myanmar Text"/>
                <a:cs typeface="Myanmar Text"/>
              </a:rPr>
              <a:t>g</a:t>
            </a:r>
            <a:r>
              <a:rPr sz="2850" spc="-562" baseline="-46783" dirty="0">
                <a:solidFill>
                  <a:srgbClr val="EA6212"/>
                </a:solidFill>
                <a:latin typeface="Myanmar Text"/>
                <a:cs typeface="Myanmar Text"/>
              </a:rPr>
              <a:t>s</a:t>
            </a:r>
            <a:r>
              <a:rPr sz="1900" spc="-375" dirty="0">
                <a:solidFill>
                  <a:srgbClr val="FFFFFF"/>
                </a:solidFill>
                <a:latin typeface="Myanmar Text"/>
                <a:cs typeface="Myanmar Text"/>
              </a:rPr>
              <a:t>t</a:t>
            </a:r>
            <a:r>
              <a:rPr sz="2850" spc="-562" baseline="-46783" dirty="0">
                <a:solidFill>
                  <a:srgbClr val="EA6212"/>
                </a:solidFill>
                <a:latin typeface="Myanmar Text"/>
                <a:cs typeface="Myanmar Text"/>
              </a:rPr>
              <a:t>t</a:t>
            </a:r>
            <a:r>
              <a:rPr sz="1900" spc="-375" dirty="0">
                <a:solidFill>
                  <a:srgbClr val="FFFFFF"/>
                </a:solidFill>
                <a:latin typeface="Myanmar Text"/>
                <a:cs typeface="Myanmar Text"/>
              </a:rPr>
              <a:t>i</a:t>
            </a:r>
            <a:r>
              <a:rPr sz="2850" spc="-562" baseline="-46783" dirty="0">
                <a:solidFill>
                  <a:srgbClr val="EA6212"/>
                </a:solidFill>
                <a:latin typeface="Myanmar Text"/>
                <a:cs typeface="Myanmar Text"/>
              </a:rPr>
              <a:t>a</a:t>
            </a:r>
            <a:r>
              <a:rPr sz="1900" spc="-375" dirty="0">
                <a:solidFill>
                  <a:srgbClr val="FFFFFF"/>
                </a:solidFill>
                <a:latin typeface="Myanmar Text"/>
                <a:cs typeface="Myanmar Text"/>
              </a:rPr>
              <a:t>m</a:t>
            </a:r>
            <a:r>
              <a:rPr sz="2850" spc="-562" baseline="-46783" dirty="0">
                <a:solidFill>
                  <a:srgbClr val="EA6212"/>
                </a:solidFill>
                <a:latin typeface="Myanmar Text"/>
                <a:cs typeface="Myanmar Text"/>
              </a:rPr>
              <a:t>n</a:t>
            </a:r>
            <a:r>
              <a:rPr sz="1900" spc="-375" dirty="0">
                <a:solidFill>
                  <a:srgbClr val="FFFFFF"/>
                </a:solidFill>
                <a:latin typeface="Myanmar Text"/>
                <a:cs typeface="Myanmar Text"/>
              </a:rPr>
              <a:t>e</a:t>
            </a:r>
            <a:r>
              <a:rPr sz="2850" spc="-562" baseline="-46783" dirty="0">
                <a:solidFill>
                  <a:srgbClr val="EA6212"/>
                </a:solidFill>
                <a:latin typeface="Myanmar Text"/>
                <a:cs typeface="Myanmar Text"/>
              </a:rPr>
              <a:t>da</a:t>
            </a:r>
            <a:r>
              <a:rPr sz="1900" spc="-375" dirty="0">
                <a:solidFill>
                  <a:srgbClr val="FFFFFF"/>
                </a:solidFill>
                <a:latin typeface="Myanmar Text"/>
                <a:cs typeface="Myanmar Text"/>
              </a:rPr>
              <a:t>is</a:t>
            </a:r>
            <a:r>
              <a:rPr sz="2850" spc="-562" baseline="-46783" dirty="0">
                <a:solidFill>
                  <a:srgbClr val="EA6212"/>
                </a:solidFill>
                <a:latin typeface="Myanmar Text"/>
                <a:cs typeface="Myanmar Text"/>
              </a:rPr>
              <a:t>rd</a:t>
            </a:r>
            <a:r>
              <a:rPr sz="1900" spc="-375" dirty="0">
                <a:solidFill>
                  <a:srgbClr val="FFFFFF"/>
                </a:solidFill>
                <a:latin typeface="Myanmar Text"/>
                <a:cs typeface="Myanmar Text"/>
              </a:rPr>
              <a:t>t</a:t>
            </a:r>
            <a:r>
              <a:rPr sz="2850" spc="-562" baseline="-46783" dirty="0">
                <a:solidFill>
                  <a:srgbClr val="EA6212"/>
                </a:solidFill>
                <a:latin typeface="Myanmar Text"/>
                <a:cs typeface="Myanmar Text"/>
              </a:rPr>
              <a:t>s</a:t>
            </a:r>
            <a:r>
              <a:rPr sz="1900" spc="-375" dirty="0">
                <a:solidFill>
                  <a:srgbClr val="FFFFFF"/>
                </a:solidFill>
                <a:latin typeface="Myanmar Text"/>
                <a:cs typeface="Myanmar Text"/>
              </a:rPr>
              <a:t>o</a:t>
            </a:r>
            <a:r>
              <a:rPr sz="2850" spc="-562" baseline="-46783" dirty="0">
                <a:solidFill>
                  <a:srgbClr val="FFFFFF"/>
                </a:solidFill>
                <a:latin typeface="Myanmar Text"/>
                <a:cs typeface="Myanmar Text"/>
              </a:rPr>
              <a:t>.  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determine if a </a:t>
            </a:r>
            <a:r>
              <a:rPr sz="1900" spc="-5" dirty="0">
                <a:solidFill>
                  <a:srgbClr val="EA6212"/>
                </a:solidFill>
                <a:latin typeface="Myanmar Text"/>
                <a:cs typeface="Myanmar Text"/>
              </a:rPr>
              <a:t>cement sets according to the time </a:t>
            </a:r>
            <a:r>
              <a:rPr sz="1900" spc="-10" dirty="0">
                <a:solidFill>
                  <a:srgbClr val="EA6212"/>
                </a:solidFill>
                <a:latin typeface="Myanmar Text"/>
                <a:cs typeface="Myanmar Text"/>
              </a:rPr>
              <a:t>limits</a:t>
            </a:r>
            <a:r>
              <a:rPr sz="1900" spc="245" dirty="0">
                <a:solidFill>
                  <a:srgbClr val="EA6212"/>
                </a:solidFill>
                <a:latin typeface="Myanmar Text"/>
                <a:cs typeface="Myanmar Text"/>
              </a:rPr>
              <a:t> </a:t>
            </a:r>
            <a:r>
              <a:rPr sz="1900" spc="-10" dirty="0">
                <a:solidFill>
                  <a:srgbClr val="EA6212"/>
                </a:solidFill>
                <a:latin typeface="Myanmar Text"/>
                <a:cs typeface="Myanmar Text"/>
              </a:rPr>
              <a:t>specified</a:t>
            </a:r>
            <a:endParaRPr sz="1900" dirty="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4515"/>
              </a:spcBef>
              <a:tabLst>
                <a:tab pos="354965" algn="l"/>
                <a:tab pos="6758940" algn="l"/>
              </a:tabLst>
            </a:pPr>
            <a:r>
              <a:rPr sz="1500" spc="2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500" spc="2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Setting time is determined using either the</a:t>
            </a:r>
            <a:r>
              <a:rPr sz="1900" spc="2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Vicat</a:t>
            </a:r>
            <a:r>
              <a:rPr sz="1900" spc="4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apparatus	or a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Gillmore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needle</a:t>
            </a:r>
            <a:r>
              <a:rPr sz="1900" spc="2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.</a:t>
            </a:r>
            <a:endParaRPr sz="1900" dirty="0">
              <a:latin typeface="Myanmar Text"/>
              <a:cs typeface="Myanmar Tex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00655" y="5570968"/>
            <a:ext cx="1350010" cy="448309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5"/>
              </a:spcBef>
            </a:pP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Vicat</a:t>
            </a:r>
            <a:r>
              <a:rPr sz="1900" spc="-5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Needle</a:t>
            </a:r>
            <a:endParaRPr sz="1900">
              <a:latin typeface="Myanmar Text"/>
              <a:cs typeface="Myanmar Tex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38543" y="5566968"/>
            <a:ext cx="306705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G</a:t>
            </a:r>
            <a:r>
              <a:rPr sz="1900" spc="-15" dirty="0">
                <a:solidFill>
                  <a:srgbClr val="FFFFFF"/>
                </a:solidFill>
                <a:latin typeface="Myanmar Text"/>
                <a:cs typeface="Myanmar Text"/>
              </a:rPr>
              <a:t>i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l</a:t>
            </a:r>
            <a:endParaRPr sz="1900">
              <a:latin typeface="Myanmar Text"/>
              <a:cs typeface="Myanmar Tex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32043" y="5570968"/>
            <a:ext cx="1400175" cy="448309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5"/>
              </a:spcBef>
            </a:pP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lmore</a:t>
            </a:r>
            <a:r>
              <a:rPr sz="1900" spc="-3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needle</a:t>
            </a:r>
            <a:endParaRPr sz="1900">
              <a:latin typeface="Myanmar Text"/>
              <a:cs typeface="Myanmar Tex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96083" y="3806952"/>
            <a:ext cx="1901951" cy="22311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77033" y="3787902"/>
            <a:ext cx="1940560" cy="2269490"/>
          </a:xfrm>
          <a:custGeom>
            <a:avLst/>
            <a:gdLst/>
            <a:ahLst/>
            <a:cxnLst/>
            <a:rect l="l" t="t" r="r" b="b"/>
            <a:pathLst>
              <a:path w="1940560" h="2269490">
                <a:moveTo>
                  <a:pt x="0" y="2269236"/>
                </a:moveTo>
                <a:lnTo>
                  <a:pt x="1940051" y="2269236"/>
                </a:lnTo>
                <a:lnTo>
                  <a:pt x="1940051" y="0"/>
                </a:lnTo>
                <a:lnTo>
                  <a:pt x="0" y="0"/>
                </a:lnTo>
                <a:lnTo>
                  <a:pt x="0" y="2269236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452359" y="3806952"/>
            <a:ext cx="2656331" cy="22418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433309" y="3787902"/>
            <a:ext cx="2694940" cy="2280285"/>
          </a:xfrm>
          <a:custGeom>
            <a:avLst/>
            <a:gdLst/>
            <a:ahLst/>
            <a:cxnLst/>
            <a:rect l="l" t="t" r="r" b="b"/>
            <a:pathLst>
              <a:path w="2694940" h="2280285">
                <a:moveTo>
                  <a:pt x="0" y="2279904"/>
                </a:moveTo>
                <a:lnTo>
                  <a:pt x="2694431" y="2279904"/>
                </a:lnTo>
                <a:lnTo>
                  <a:pt x="2694431" y="0"/>
                </a:lnTo>
                <a:lnTo>
                  <a:pt x="0" y="0"/>
                </a:lnTo>
                <a:lnTo>
                  <a:pt x="0" y="2279904"/>
                </a:lnTo>
                <a:close/>
              </a:path>
            </a:pathLst>
          </a:custGeom>
          <a:ln w="380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22705" y="152400"/>
            <a:ext cx="39338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i="0" dirty="0">
                <a:solidFill>
                  <a:srgbClr val="FF0000"/>
                </a:solidFill>
                <a:latin typeface="Myanmar Text"/>
                <a:cs typeface="Myanmar Text"/>
              </a:rPr>
              <a:t>SOUNDNESS</a:t>
            </a:r>
            <a:r>
              <a:rPr sz="3600" b="1" i="0" spc="-130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3600" b="1" i="0" dirty="0">
                <a:solidFill>
                  <a:srgbClr val="FF0000"/>
                </a:solidFill>
                <a:latin typeface="Myanmar Text"/>
                <a:cs typeface="Myanmar Text"/>
              </a:rPr>
              <a:t>TEST</a:t>
            </a:r>
            <a:endParaRPr sz="3600" dirty="0">
              <a:latin typeface="Myanmar Text"/>
              <a:cs typeface="Myanmar Tex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idx="1"/>
          </p:nvPr>
        </p:nvSpPr>
        <p:spPr>
          <a:xfrm>
            <a:off x="609600" y="1752600"/>
            <a:ext cx="10972800" cy="3234347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dirty="0"/>
              <a:t>between</a:t>
            </a:r>
            <a:r>
              <a:rPr spc="5" dirty="0"/>
              <a:t> </a:t>
            </a:r>
            <a:r>
              <a:rPr spc="-5" dirty="0"/>
              <a:t>3-5%</a:t>
            </a:r>
          </a:p>
          <a:p>
            <a:pPr marL="67310">
              <a:lnSpc>
                <a:spcPct val="100000"/>
              </a:lnSpc>
              <a:spcBef>
                <a:spcPts val="770"/>
              </a:spcBef>
            </a:pPr>
            <a:r>
              <a:rPr b="1" spc="-5" dirty="0">
                <a:solidFill>
                  <a:srgbClr val="FF0000"/>
                </a:solidFill>
                <a:latin typeface="Myanmar Text"/>
                <a:cs typeface="Myanmar Text"/>
              </a:rPr>
              <a:t>Methods</a:t>
            </a:r>
            <a:r>
              <a:rPr b="1" spc="-5" dirty="0">
                <a:latin typeface="Myanmar Text"/>
                <a:cs typeface="Myanmar Text"/>
              </a:rPr>
              <a:t>;</a:t>
            </a:r>
          </a:p>
          <a:p>
            <a:pPr marL="469900">
              <a:lnSpc>
                <a:spcPct val="100000"/>
              </a:lnSpc>
              <a:spcBef>
                <a:spcPts val="835"/>
              </a:spcBef>
            </a:pPr>
            <a:r>
              <a:rPr sz="1450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1800" spc="-5" dirty="0"/>
              <a:t>Le-Chatelier method: which determines free</a:t>
            </a:r>
            <a:r>
              <a:rPr sz="1800" spc="-90" dirty="0"/>
              <a:t> </a:t>
            </a:r>
            <a:r>
              <a:rPr sz="1800" spc="-5" dirty="0"/>
              <a:t>CaO</a:t>
            </a:r>
            <a:endParaRPr sz="1800" dirty="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780"/>
              </a:spcBef>
            </a:pPr>
            <a:r>
              <a:rPr sz="1450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1800" spc="-5" dirty="0"/>
              <a:t>Autoclave method: which </a:t>
            </a:r>
            <a:r>
              <a:rPr sz="1800" spc="-10" dirty="0"/>
              <a:t>determines </a:t>
            </a:r>
            <a:r>
              <a:rPr sz="1800" dirty="0"/>
              <a:t>both </a:t>
            </a:r>
            <a:r>
              <a:rPr sz="1800" spc="-5" dirty="0"/>
              <a:t>free CaO and</a:t>
            </a:r>
            <a:r>
              <a:rPr sz="1800" spc="-55" dirty="0"/>
              <a:t> </a:t>
            </a:r>
            <a:r>
              <a:rPr sz="1800" dirty="0"/>
              <a:t>MgO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000" dirty="0">
              <a:latin typeface="Times New Roman"/>
              <a:cs typeface="Times New Roman"/>
            </a:endParaRPr>
          </a:p>
          <a:p>
            <a:pPr marL="95885">
              <a:lnSpc>
                <a:spcPct val="100000"/>
              </a:lnSpc>
            </a:pPr>
            <a:r>
              <a:rPr sz="2400" dirty="0">
                <a:solidFill>
                  <a:srgbClr val="FF0000"/>
                </a:solidFill>
              </a:rPr>
              <a:t>a. </a:t>
            </a:r>
            <a:r>
              <a:rPr sz="2400" b="1" spc="-5" dirty="0">
                <a:solidFill>
                  <a:srgbClr val="FF0000"/>
                </a:solidFill>
                <a:latin typeface="Myanmar Text"/>
                <a:cs typeface="Myanmar Text"/>
              </a:rPr>
              <a:t>Le-Chatelier</a:t>
            </a:r>
            <a:r>
              <a:rPr sz="2400" b="1" spc="30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Myanmar Text"/>
                <a:cs typeface="Myanmar Text"/>
              </a:rPr>
              <a:t>method</a:t>
            </a:r>
            <a:endParaRPr sz="2400" dirty="0">
              <a:latin typeface="Myanmar Text"/>
              <a:cs typeface="Myanmar Text"/>
            </a:endParaRPr>
          </a:p>
          <a:p>
            <a:pPr marL="3733165">
              <a:lnSpc>
                <a:spcPct val="100000"/>
              </a:lnSpc>
              <a:spcBef>
                <a:spcPts val="545"/>
              </a:spcBef>
            </a:pPr>
            <a:r>
              <a:rPr sz="2800" b="1" spc="-5" dirty="0" smtClean="0">
                <a:solidFill>
                  <a:srgbClr val="FF0000"/>
                </a:solidFill>
                <a:latin typeface="Myanmar Text"/>
                <a:cs typeface="Myanmar Text"/>
              </a:rPr>
              <a:t>Apparatus</a:t>
            </a:r>
            <a:r>
              <a:rPr sz="2800" b="1" spc="-5" dirty="0">
                <a:solidFill>
                  <a:srgbClr val="FF0000"/>
                </a:solidFill>
                <a:latin typeface="Myanmar Text"/>
                <a:cs typeface="Myanmar Text"/>
              </a:rPr>
              <a:t>;</a:t>
            </a:r>
            <a:endParaRPr sz="2800" dirty="0">
              <a:latin typeface="Myanmar Text"/>
              <a:cs typeface="Myanmar Tex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22705" y="716724"/>
            <a:ext cx="9294495" cy="87947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 algn="just">
              <a:lnSpc>
                <a:spcPts val="2160"/>
              </a:lnSpc>
              <a:spcBef>
                <a:spcPts val="375"/>
              </a:spcBef>
            </a:pP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Soundness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is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the volume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stability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 cement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paste after setting. </a:t>
            </a:r>
            <a:r>
              <a:rPr sz="2000" spc="5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cement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paste 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should not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undergoes large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changes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in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volume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after it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has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set.The extra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volume  change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is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due to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free CaO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and MgO.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will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result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in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cracking</a:t>
            </a:r>
            <a:r>
              <a:rPr sz="2000" spc="5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effect.</a:t>
            </a:r>
            <a:endParaRPr sz="2000" dirty="0">
              <a:latin typeface="Myanmar Text"/>
              <a:cs typeface="Myanmar Tex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26515" y="1745185"/>
            <a:ext cx="9290685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755015" algn="l"/>
                <a:tab pos="2200910" algn="l"/>
                <a:tab pos="3190240" algn="l"/>
                <a:tab pos="3524250" algn="l"/>
                <a:tab pos="4487545" algn="l"/>
                <a:tab pos="4785995" algn="l"/>
                <a:tab pos="5687060" algn="l"/>
                <a:tab pos="6051550" algn="l"/>
                <a:tab pos="6525259" algn="l"/>
                <a:tab pos="7075170" algn="l"/>
                <a:tab pos="8121015" algn="l"/>
                <a:tab pos="9108440" algn="l"/>
              </a:tabLst>
            </a:pPr>
            <a:r>
              <a:rPr sz="2100" i="1" spc="-70" dirty="0">
                <a:solidFill>
                  <a:srgbClr val="FF0000"/>
                </a:solidFill>
                <a:latin typeface="Myanmar Text"/>
                <a:cs typeface="Myanmar Text"/>
              </a:rPr>
              <a:t>No</a:t>
            </a:r>
            <a:r>
              <a:rPr sz="2100" i="1" spc="-30" dirty="0">
                <a:solidFill>
                  <a:srgbClr val="FF0000"/>
                </a:solidFill>
                <a:latin typeface="Myanmar Text"/>
                <a:cs typeface="Myanmar Text"/>
              </a:rPr>
              <a:t>t</a:t>
            </a:r>
            <a:r>
              <a:rPr sz="2100" i="1" spc="-60" dirty="0">
                <a:solidFill>
                  <a:srgbClr val="FF0000"/>
                </a:solidFill>
                <a:latin typeface="Myanmar Text"/>
                <a:cs typeface="Myanmar Text"/>
              </a:rPr>
              <a:t>e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:	Magnesium	con</a:t>
            </a:r>
            <a:r>
              <a:rPr sz="2000" spc="5" dirty="0">
                <a:solidFill>
                  <a:srgbClr val="FFFFFF"/>
                </a:solidFill>
                <a:latin typeface="Myanmar Text"/>
                <a:cs typeface="Myanmar Text"/>
              </a:rPr>
              <a:t>t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ent	</a:t>
            </a:r>
            <a:r>
              <a:rPr sz="2000" spc="-10" dirty="0">
                <a:solidFill>
                  <a:srgbClr val="FFFFFF"/>
                </a:solidFill>
                <a:latin typeface="Myanmar Text"/>
                <a:cs typeface="Myanmar Text"/>
              </a:rPr>
              <a:t>i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n	</a:t>
            </a:r>
            <a:r>
              <a:rPr sz="2000" spc="5" dirty="0">
                <a:solidFill>
                  <a:srgbClr val="FFFFFF"/>
                </a:solidFill>
                <a:latin typeface="Myanmar Text"/>
                <a:cs typeface="Myanmar Text"/>
              </a:rPr>
              <a:t>c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ement	</a:t>
            </a:r>
            <a:r>
              <a:rPr sz="2000" spc="5" dirty="0">
                <a:solidFill>
                  <a:srgbClr val="FFFFFF"/>
                </a:solidFill>
                <a:latin typeface="Myanmar Text"/>
                <a:cs typeface="Myanmar Text"/>
              </a:rPr>
              <a:t>i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s	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l</a:t>
            </a:r>
            <a:r>
              <a:rPr sz="2000" spc="-15" dirty="0">
                <a:solidFill>
                  <a:srgbClr val="FFFFFF"/>
                </a:solidFill>
                <a:latin typeface="Myanmar Text"/>
                <a:cs typeface="Myanmar Text"/>
              </a:rPr>
              <a:t>i</a:t>
            </a:r>
            <a:r>
              <a:rPr sz="2000" spc="10" dirty="0">
                <a:solidFill>
                  <a:srgbClr val="FFFFFF"/>
                </a:solidFill>
                <a:latin typeface="Myanmar Text"/>
                <a:cs typeface="Myanmar Text"/>
              </a:rPr>
              <a:t>m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ite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d	to	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6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%	</a:t>
            </a:r>
            <a:r>
              <a:rPr sz="2000" spc="-15" dirty="0">
                <a:solidFill>
                  <a:srgbClr val="FFFFFF"/>
                </a:solidFill>
                <a:latin typeface="Myanmar Text"/>
                <a:cs typeface="Myanmar Text"/>
              </a:rPr>
              <a:t>a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nd	</a:t>
            </a:r>
            <a:r>
              <a:rPr sz="2000" spc="-10" dirty="0">
                <a:solidFill>
                  <a:srgbClr val="FFFFFF"/>
                </a:solidFill>
                <a:latin typeface="Myanmar Text"/>
                <a:cs typeface="Myanmar Text"/>
              </a:rPr>
              <a:t>G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y</a:t>
            </a:r>
            <a:r>
              <a:rPr sz="2000" spc="-15" dirty="0">
                <a:solidFill>
                  <a:srgbClr val="FFFFFF"/>
                </a:solidFill>
                <a:latin typeface="Myanmar Text"/>
                <a:cs typeface="Myanmar Text"/>
              </a:rPr>
              <a:t>p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s</a:t>
            </a:r>
            <a:r>
              <a:rPr sz="2000" spc="5" dirty="0">
                <a:solidFill>
                  <a:srgbClr val="FFFFFF"/>
                </a:solidFill>
                <a:latin typeface="Myanmar Text"/>
                <a:cs typeface="Myanmar Text"/>
              </a:rPr>
              <a:t>u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m	con</a:t>
            </a:r>
            <a:r>
              <a:rPr sz="2000" spc="5" dirty="0">
                <a:solidFill>
                  <a:srgbClr val="FFFFFF"/>
                </a:solidFill>
                <a:latin typeface="Myanmar Text"/>
                <a:cs typeface="Myanmar Text"/>
              </a:rPr>
              <a:t>t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e</a:t>
            </a:r>
            <a:r>
              <a:rPr sz="2000" spc="-10" dirty="0">
                <a:solidFill>
                  <a:srgbClr val="FFFFFF"/>
                </a:solidFill>
                <a:latin typeface="Myanmar Text"/>
                <a:cs typeface="Myanmar Text"/>
              </a:rPr>
              <a:t>n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t	</a:t>
            </a:r>
            <a:r>
              <a:rPr sz="2000" spc="-10" dirty="0">
                <a:solidFill>
                  <a:srgbClr val="FFFFFF"/>
                </a:solidFill>
                <a:latin typeface="Myanmar Text"/>
                <a:cs typeface="Myanmar Text"/>
              </a:rPr>
              <a:t>is</a:t>
            </a:r>
            <a:endParaRPr sz="2000" dirty="0">
              <a:latin typeface="Myanmar Text"/>
              <a:cs typeface="Myanmar Tex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22705" y="5145785"/>
            <a:ext cx="9292590" cy="60515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75"/>
              </a:spcBef>
              <a:tabLst>
                <a:tab pos="4399280" algn="l"/>
              </a:tabLst>
            </a:pP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Balance, 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whose</a:t>
            </a:r>
            <a:r>
              <a:rPr sz="2000" spc="37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permissible</a:t>
            </a:r>
            <a:r>
              <a:rPr sz="2000" spc="45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variation	</a:t>
            </a:r>
            <a:r>
              <a:rPr sz="2000" spc="-10" dirty="0">
                <a:solidFill>
                  <a:srgbClr val="FFFFFF"/>
                </a:solidFill>
                <a:latin typeface="Myanmar Text"/>
                <a:cs typeface="Myanmar Text"/>
              </a:rPr>
              <a:t>at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load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1000g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should be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+1.0g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and 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Water</a:t>
            </a:r>
            <a:r>
              <a:rPr sz="2000" spc="-2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bath.</a:t>
            </a:r>
            <a:endParaRPr sz="2000" dirty="0">
              <a:latin typeface="Myanmar Text"/>
              <a:cs typeface="Myanmar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142" y="-118066"/>
            <a:ext cx="11636858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0" dirty="0"/>
              <a:t>Laboratory </a:t>
            </a:r>
            <a:r>
              <a:rPr spc="-45" dirty="0"/>
              <a:t>test of</a:t>
            </a:r>
            <a:r>
              <a:rPr spc="-30" dirty="0"/>
              <a:t> </a:t>
            </a:r>
            <a:r>
              <a:rPr spc="-55" dirty="0"/>
              <a:t>cement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24560" y="357676"/>
            <a:ext cx="9411970" cy="5432425"/>
          </a:xfrm>
          <a:prstGeom prst="rect">
            <a:avLst/>
          </a:prstGeom>
        </p:spPr>
        <p:txBody>
          <a:bodyPr vert="horz" wrap="square" lIns="0" tIns="144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sz="2500" b="1" i="1" spc="-55" dirty="0">
                <a:solidFill>
                  <a:srgbClr val="FF0000"/>
                </a:solidFill>
                <a:latin typeface="Myanmar Text"/>
                <a:cs typeface="Myanmar Text"/>
              </a:rPr>
              <a:t>Procedure:</a:t>
            </a:r>
            <a:endParaRPr sz="2500">
              <a:latin typeface="Myanmar Text"/>
              <a:cs typeface="Myanmar Text"/>
            </a:endParaRPr>
          </a:p>
          <a:p>
            <a:pPr marL="12700" marR="5080" algn="just">
              <a:lnSpc>
                <a:spcPct val="100000"/>
              </a:lnSpc>
              <a:spcBef>
                <a:spcPts val="960"/>
              </a:spcBef>
              <a:buAutoNum type="romanLcParenBoth"/>
              <a:tabLst>
                <a:tab pos="377190" algn="l"/>
                <a:tab pos="5869940" algn="l"/>
              </a:tabLst>
            </a:pP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Place 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mould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on a glass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sheet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and fill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it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with 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cement paste 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formed  by</a:t>
            </a:r>
            <a:r>
              <a:rPr sz="2400" spc="-5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gauging</a:t>
            </a:r>
            <a:r>
              <a:rPr sz="2400" spc="3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cement	with 0.78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times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water 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required to give a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paste of standard</a:t>
            </a:r>
            <a:r>
              <a:rPr sz="2400" spc="3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consistency.</a:t>
            </a:r>
            <a:endParaRPr sz="2400">
              <a:latin typeface="Myanmar Text"/>
              <a:cs typeface="Myanmar Text"/>
            </a:endParaRPr>
          </a:p>
          <a:p>
            <a:pPr marL="12700" marR="5715" algn="just">
              <a:lnSpc>
                <a:spcPct val="100000"/>
              </a:lnSpc>
              <a:spcBef>
                <a:spcPts val="1000"/>
              </a:spcBef>
              <a:buAutoNum type="romanLcParenBoth"/>
              <a:tabLst>
                <a:tab pos="456565" algn="l"/>
              </a:tabLst>
            </a:pP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Cover 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mould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with another piece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glass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sheet, place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small  weight on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this covering glass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sheet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and </a:t>
            </a:r>
            <a:r>
              <a:rPr sz="2400" spc="-10" dirty="0">
                <a:solidFill>
                  <a:srgbClr val="FFFFFF"/>
                </a:solidFill>
                <a:latin typeface="Myanmar Text"/>
                <a:cs typeface="Myanmar Text"/>
              </a:rPr>
              <a:t>immediately submerge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 whole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assembly in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water at a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temperature 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27 ± 2</a:t>
            </a:r>
            <a:r>
              <a:rPr sz="2400" baseline="24305" dirty="0">
                <a:solidFill>
                  <a:srgbClr val="FFFFFF"/>
                </a:solidFill>
                <a:latin typeface="Myanmar Text"/>
                <a:cs typeface="Myanmar Text"/>
              </a:rPr>
              <a:t>o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C and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keep </a:t>
            </a:r>
            <a:r>
              <a:rPr sz="2400" spc="5" dirty="0">
                <a:solidFill>
                  <a:srgbClr val="FFFFFF"/>
                </a:solidFill>
                <a:latin typeface="Myanmar Text"/>
                <a:cs typeface="Myanmar Text"/>
              </a:rPr>
              <a:t>it 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there for 24hrs.</a:t>
            </a:r>
            <a:endParaRPr sz="2400">
              <a:latin typeface="Myanmar Text"/>
              <a:cs typeface="Myanmar Text"/>
            </a:endParaRPr>
          </a:p>
          <a:p>
            <a:pPr marL="12700" marR="8890" algn="just">
              <a:lnSpc>
                <a:spcPct val="100000"/>
              </a:lnSpc>
              <a:spcBef>
                <a:spcPts val="1010"/>
              </a:spcBef>
              <a:buAutoNum type="romanLcParenBoth"/>
              <a:tabLst>
                <a:tab pos="605790" algn="l"/>
              </a:tabLst>
            </a:pP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Measure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distance separating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indicator points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to the  nearest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0.5mm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(say</a:t>
            </a:r>
            <a:r>
              <a:rPr sz="2400" spc="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d</a:t>
            </a:r>
            <a:r>
              <a:rPr sz="2400" spc="-7" baseline="-20833" dirty="0">
                <a:solidFill>
                  <a:srgbClr val="FFFFFF"/>
                </a:solidFill>
                <a:latin typeface="Myanmar Text"/>
                <a:cs typeface="Myanmar Text"/>
              </a:rPr>
              <a:t>1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).</a:t>
            </a:r>
            <a:endParaRPr sz="2400">
              <a:latin typeface="Myanmar Text"/>
              <a:cs typeface="Myanmar Text"/>
            </a:endParaRPr>
          </a:p>
          <a:p>
            <a:pPr marL="12700" marR="5080" algn="just">
              <a:lnSpc>
                <a:spcPct val="100000"/>
              </a:lnSpc>
              <a:spcBef>
                <a:spcPts val="1000"/>
              </a:spcBef>
              <a:buAutoNum type="romanLcParenBoth"/>
              <a:tabLst>
                <a:tab pos="662305" algn="l"/>
              </a:tabLst>
            </a:pP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Submerge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mould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again in water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at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temperature  prescribed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above.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Bring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water to boiling point in 25 </a:t>
            </a:r>
            <a:r>
              <a:rPr sz="2400" spc="5" dirty="0">
                <a:solidFill>
                  <a:srgbClr val="FFFFFF"/>
                </a:solidFill>
                <a:latin typeface="Myanmar Text"/>
                <a:cs typeface="Myanmar Text"/>
              </a:rPr>
              <a:t>to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30 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minutes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and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keep it boiling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for</a:t>
            </a:r>
            <a:r>
              <a:rPr sz="2400" spc="9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3hrs.</a:t>
            </a:r>
            <a:endParaRPr sz="2400">
              <a:latin typeface="Myanmar Text"/>
              <a:cs typeface="Myanmar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592" y="-118066"/>
            <a:ext cx="11919408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0" dirty="0"/>
              <a:t>Laboratory </a:t>
            </a:r>
            <a:r>
              <a:rPr spc="-45" dirty="0"/>
              <a:t>test </a:t>
            </a:r>
            <a:r>
              <a:rPr spc="-50" dirty="0"/>
              <a:t>of</a:t>
            </a:r>
            <a:r>
              <a:rPr spc="-35" dirty="0"/>
              <a:t> </a:t>
            </a:r>
            <a:r>
              <a:rPr spc="-55" dirty="0"/>
              <a:t>cement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76933" y="471373"/>
            <a:ext cx="67830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5" dirty="0">
                <a:solidFill>
                  <a:srgbClr val="FF0000"/>
                </a:solidFill>
                <a:latin typeface="Myanmar Text"/>
                <a:cs typeface="Myanmar Text"/>
              </a:rPr>
              <a:t>COMPRESSIVE </a:t>
            </a:r>
            <a:r>
              <a:rPr sz="3600" b="1" dirty="0">
                <a:solidFill>
                  <a:srgbClr val="FF0000"/>
                </a:solidFill>
                <a:latin typeface="Myanmar Text"/>
                <a:cs typeface="Myanmar Text"/>
              </a:rPr>
              <a:t>STRENGTH</a:t>
            </a:r>
            <a:r>
              <a:rPr sz="3600" b="1" spc="-85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3600" b="1" dirty="0">
                <a:solidFill>
                  <a:srgbClr val="FF0000"/>
                </a:solidFill>
                <a:latin typeface="Myanmar Text"/>
                <a:cs typeface="Myanmar Text"/>
              </a:rPr>
              <a:t>TEST</a:t>
            </a:r>
            <a:endParaRPr sz="3600">
              <a:latin typeface="Myanmar Text"/>
              <a:cs typeface="Myanmar Tex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76933" y="1195832"/>
            <a:ext cx="8998585" cy="404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Compressive strength is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most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important property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physical 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properties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 cement. When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cement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is used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for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important  structures, compressive strength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test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always carried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out </a:t>
            </a:r>
            <a:r>
              <a:rPr sz="2400" spc="10" dirty="0">
                <a:solidFill>
                  <a:srgbClr val="FFFFFF"/>
                </a:solidFill>
                <a:latin typeface="Myanmar Text"/>
                <a:cs typeface="Myanmar Text"/>
              </a:rPr>
              <a:t>to </a:t>
            </a:r>
            <a:r>
              <a:rPr sz="2400" spc="67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ascertain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quality 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cement.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Strength test is not made </a:t>
            </a:r>
            <a:r>
              <a:rPr sz="2400" spc="5" dirty="0">
                <a:solidFill>
                  <a:srgbClr val="FFFFFF"/>
                </a:solidFill>
                <a:latin typeface="Myanmar Text"/>
                <a:cs typeface="Myanmar Text"/>
              </a:rPr>
              <a:t>on 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plain cement due to excess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shrinkage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and cracking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plain  cement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paste.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Thus 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strength 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cement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is measured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using  either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cement-sand mortar or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concrete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 prescribe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proportions.  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British standard method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for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testing compressive strength of 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cement BS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EN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196-1: 2005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specifies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mortar prism test. The  cement-sand mix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proportions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1:3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adopted with water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cement 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ratio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 0.5,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cubes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are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50mm in</a:t>
            </a:r>
            <a:r>
              <a:rPr sz="2400" spc="9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dimensions.</a:t>
            </a:r>
            <a:endParaRPr sz="2400">
              <a:latin typeface="Myanmar Text"/>
              <a:cs typeface="Myanmar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916" y="333502"/>
            <a:ext cx="59575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i="0" spc="-5" dirty="0">
                <a:solidFill>
                  <a:srgbClr val="FF0000"/>
                </a:solidFill>
                <a:latin typeface="Myanmar Text"/>
                <a:cs typeface="Myanmar Text"/>
              </a:rPr>
              <a:t>Welcome </a:t>
            </a:r>
            <a:r>
              <a:rPr sz="3600" i="0" dirty="0">
                <a:solidFill>
                  <a:srgbClr val="FF0000"/>
                </a:solidFill>
                <a:latin typeface="Myanmar Text"/>
                <a:cs typeface="Myanmar Text"/>
              </a:rPr>
              <a:t>to Civil</a:t>
            </a:r>
            <a:r>
              <a:rPr sz="3600" i="0" spc="-60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3600" i="0" dirty="0">
                <a:solidFill>
                  <a:srgbClr val="FF0000"/>
                </a:solidFill>
                <a:latin typeface="Myanmar Text"/>
                <a:cs typeface="Myanmar Text"/>
              </a:rPr>
              <a:t>Engineering</a:t>
            </a:r>
            <a:endParaRPr sz="3600" dirty="0">
              <a:latin typeface="Myanmar Text"/>
              <a:cs typeface="Myanmar Tex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40407" y="1641348"/>
            <a:ext cx="7266432" cy="50490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06840" y="1641348"/>
            <a:ext cx="2727959" cy="15316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1911" y="0"/>
            <a:ext cx="9862820" cy="531368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R="5782310" algn="ctr">
              <a:lnSpc>
                <a:spcPct val="100000"/>
              </a:lnSpc>
              <a:spcBef>
                <a:spcPts val="390"/>
              </a:spcBef>
            </a:pPr>
            <a:r>
              <a:rPr sz="2950" i="1" spc="-75" dirty="0">
                <a:solidFill>
                  <a:srgbClr val="EBEBEB"/>
                </a:solidFill>
                <a:latin typeface="Myanmar Text"/>
                <a:cs typeface="Myanmar Text"/>
              </a:rPr>
              <a:t>Laboratory </a:t>
            </a:r>
            <a:r>
              <a:rPr sz="2950" i="1" spc="-65" dirty="0">
                <a:solidFill>
                  <a:srgbClr val="EBEBEB"/>
                </a:solidFill>
                <a:latin typeface="Myanmar Text"/>
                <a:cs typeface="Myanmar Text"/>
              </a:rPr>
              <a:t>test </a:t>
            </a:r>
            <a:r>
              <a:rPr sz="2950" i="1" spc="-70" dirty="0">
                <a:solidFill>
                  <a:srgbClr val="EBEBEB"/>
                </a:solidFill>
                <a:latin typeface="Myanmar Text"/>
                <a:cs typeface="Myanmar Text"/>
              </a:rPr>
              <a:t>of</a:t>
            </a:r>
            <a:r>
              <a:rPr sz="2950" i="1" spc="-50" dirty="0">
                <a:solidFill>
                  <a:srgbClr val="EBEBEB"/>
                </a:solidFill>
                <a:latin typeface="Myanmar Text"/>
                <a:cs typeface="Myanmar Text"/>
              </a:rPr>
              <a:t> </a:t>
            </a:r>
            <a:r>
              <a:rPr sz="2950" i="1" spc="-85" dirty="0">
                <a:solidFill>
                  <a:srgbClr val="EBEBEB"/>
                </a:solidFill>
                <a:latin typeface="Myanmar Text"/>
                <a:cs typeface="Myanmar Text"/>
              </a:rPr>
              <a:t>cement</a:t>
            </a:r>
            <a:endParaRPr sz="2950">
              <a:latin typeface="Myanmar Text"/>
              <a:cs typeface="Myanmar Text"/>
            </a:endParaRPr>
          </a:p>
          <a:p>
            <a:pPr marL="900430">
              <a:lnSpc>
                <a:spcPct val="100000"/>
              </a:lnSpc>
              <a:spcBef>
                <a:spcPts val="300"/>
              </a:spcBef>
            </a:pPr>
            <a:r>
              <a:rPr sz="3000" b="1" spc="-5" dirty="0">
                <a:solidFill>
                  <a:srgbClr val="FF0000"/>
                </a:solidFill>
                <a:latin typeface="Myanmar Text"/>
                <a:cs typeface="Myanmar Text"/>
              </a:rPr>
              <a:t>Materials </a:t>
            </a:r>
            <a:r>
              <a:rPr sz="3000" b="1" dirty="0">
                <a:solidFill>
                  <a:srgbClr val="FF0000"/>
                </a:solidFill>
                <a:latin typeface="Myanmar Text"/>
                <a:cs typeface="Myanmar Text"/>
              </a:rPr>
              <a:t>and </a:t>
            </a:r>
            <a:r>
              <a:rPr sz="3000" b="1" spc="-5" dirty="0">
                <a:solidFill>
                  <a:srgbClr val="FF0000"/>
                </a:solidFill>
                <a:latin typeface="Myanmar Text"/>
                <a:cs typeface="Myanmar Text"/>
              </a:rPr>
              <a:t>apparatus</a:t>
            </a:r>
            <a:r>
              <a:rPr sz="3000" b="1" spc="-25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3000" b="1" dirty="0">
                <a:solidFill>
                  <a:srgbClr val="FF0000"/>
                </a:solidFill>
                <a:latin typeface="Myanmar Text"/>
                <a:cs typeface="Myanmar Text"/>
              </a:rPr>
              <a:t>used;</a:t>
            </a:r>
            <a:endParaRPr sz="3000">
              <a:latin typeface="Myanmar Text"/>
              <a:cs typeface="Myanmar Text"/>
            </a:endParaRPr>
          </a:p>
          <a:p>
            <a:pPr marL="900430">
              <a:lnSpc>
                <a:spcPct val="100000"/>
              </a:lnSpc>
              <a:spcBef>
                <a:spcPts val="625"/>
              </a:spcBef>
            </a:pPr>
            <a:r>
              <a:rPr sz="240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2400" spc="-20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Myanmar Text"/>
                <a:cs typeface="Myanmar Text"/>
              </a:rPr>
              <a:t>Cement</a:t>
            </a:r>
            <a:endParaRPr sz="3000">
              <a:latin typeface="Myanmar Text"/>
              <a:cs typeface="Myanmar Text"/>
            </a:endParaRPr>
          </a:p>
          <a:p>
            <a:pPr marL="900430">
              <a:lnSpc>
                <a:spcPct val="100000"/>
              </a:lnSpc>
              <a:spcBef>
                <a:spcPts val="635"/>
              </a:spcBef>
            </a:pPr>
            <a:r>
              <a:rPr sz="240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2400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Myanmar Text"/>
                <a:cs typeface="Myanmar Text"/>
              </a:rPr>
              <a:t>Standard</a:t>
            </a:r>
            <a:r>
              <a:rPr sz="3000" spc="-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Myanmar Text"/>
                <a:cs typeface="Myanmar Text"/>
              </a:rPr>
              <a:t>sand</a:t>
            </a:r>
            <a:endParaRPr sz="3000">
              <a:latin typeface="Myanmar Text"/>
              <a:cs typeface="Myanmar Text"/>
            </a:endParaRPr>
          </a:p>
          <a:p>
            <a:pPr marL="900430">
              <a:lnSpc>
                <a:spcPct val="100000"/>
              </a:lnSpc>
              <a:spcBef>
                <a:spcPts val="650"/>
              </a:spcBef>
            </a:pPr>
            <a:r>
              <a:rPr sz="240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2400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Myanmar Text"/>
                <a:cs typeface="Myanmar Text"/>
              </a:rPr>
              <a:t>Vibration</a:t>
            </a:r>
            <a:r>
              <a:rPr sz="3000" spc="-3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Myanmar Text"/>
                <a:cs typeface="Myanmar Text"/>
              </a:rPr>
              <a:t>Machine</a:t>
            </a:r>
            <a:endParaRPr sz="3000">
              <a:latin typeface="Myanmar Text"/>
              <a:cs typeface="Myanmar Text"/>
            </a:endParaRPr>
          </a:p>
          <a:p>
            <a:pPr marL="900430">
              <a:lnSpc>
                <a:spcPct val="100000"/>
              </a:lnSpc>
              <a:spcBef>
                <a:spcPts val="640"/>
              </a:spcBef>
            </a:pPr>
            <a:r>
              <a:rPr sz="240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2400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Myanmar Text"/>
                <a:cs typeface="Myanmar Text"/>
              </a:rPr>
              <a:t>Poking</a:t>
            </a:r>
            <a:r>
              <a:rPr sz="3000" spc="-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3000" dirty="0">
                <a:solidFill>
                  <a:srgbClr val="FFFFFF"/>
                </a:solidFill>
                <a:latin typeface="Myanmar Text"/>
                <a:cs typeface="Myanmar Text"/>
              </a:rPr>
              <a:t>Rod</a:t>
            </a:r>
            <a:endParaRPr sz="3000">
              <a:latin typeface="Myanmar Text"/>
              <a:cs typeface="Myanmar Text"/>
            </a:endParaRPr>
          </a:p>
          <a:p>
            <a:pPr marL="900430">
              <a:lnSpc>
                <a:spcPct val="100000"/>
              </a:lnSpc>
              <a:spcBef>
                <a:spcPts val="635"/>
              </a:spcBef>
            </a:pPr>
            <a:r>
              <a:rPr sz="240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2400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Myanmar Text"/>
                <a:cs typeface="Myanmar Text"/>
              </a:rPr>
              <a:t>Cube Mould </a:t>
            </a:r>
            <a:r>
              <a:rPr sz="30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3000" spc="-5" dirty="0">
                <a:solidFill>
                  <a:srgbClr val="FFFFFF"/>
                </a:solidFill>
                <a:latin typeface="Myanmar Text"/>
                <a:cs typeface="Myanmar Text"/>
              </a:rPr>
              <a:t>size 70.6 mm </a:t>
            </a:r>
            <a:r>
              <a:rPr sz="3000" dirty="0">
                <a:solidFill>
                  <a:srgbClr val="FFFFFF"/>
                </a:solidFill>
                <a:latin typeface="Myanmar Text"/>
                <a:cs typeface="Myanmar Text"/>
              </a:rPr>
              <a:t>X </a:t>
            </a:r>
            <a:r>
              <a:rPr sz="3000" spc="-5" dirty="0">
                <a:solidFill>
                  <a:srgbClr val="FFFFFF"/>
                </a:solidFill>
                <a:latin typeface="Myanmar Text"/>
                <a:cs typeface="Myanmar Text"/>
              </a:rPr>
              <a:t>70.6 mm </a:t>
            </a:r>
            <a:r>
              <a:rPr sz="3000" dirty="0">
                <a:solidFill>
                  <a:srgbClr val="FFFFFF"/>
                </a:solidFill>
                <a:latin typeface="Myanmar Text"/>
                <a:cs typeface="Myanmar Text"/>
              </a:rPr>
              <a:t>X </a:t>
            </a:r>
            <a:r>
              <a:rPr sz="3000" spc="-5" dirty="0">
                <a:solidFill>
                  <a:srgbClr val="FFFFFF"/>
                </a:solidFill>
                <a:latin typeface="Myanmar Text"/>
                <a:cs typeface="Myanmar Text"/>
              </a:rPr>
              <a:t>70.6 mm</a:t>
            </a:r>
            <a:endParaRPr sz="3000">
              <a:latin typeface="Myanmar Text"/>
              <a:cs typeface="Myanmar Text"/>
            </a:endParaRPr>
          </a:p>
          <a:p>
            <a:pPr marL="900430">
              <a:lnSpc>
                <a:spcPct val="100000"/>
              </a:lnSpc>
              <a:spcBef>
                <a:spcPts val="645"/>
              </a:spcBef>
            </a:pPr>
            <a:r>
              <a:rPr sz="240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2400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Myanmar Text"/>
                <a:cs typeface="Myanmar Text"/>
              </a:rPr>
              <a:t>Gauging</a:t>
            </a:r>
            <a:r>
              <a:rPr sz="3000" spc="-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3000" dirty="0">
                <a:solidFill>
                  <a:srgbClr val="FFFFFF"/>
                </a:solidFill>
                <a:latin typeface="Myanmar Text"/>
                <a:cs typeface="Myanmar Text"/>
              </a:rPr>
              <a:t>Trowel</a:t>
            </a:r>
            <a:endParaRPr sz="3000">
              <a:latin typeface="Myanmar Text"/>
              <a:cs typeface="Myanmar Text"/>
            </a:endParaRPr>
          </a:p>
          <a:p>
            <a:pPr marL="900430">
              <a:lnSpc>
                <a:spcPct val="100000"/>
              </a:lnSpc>
              <a:spcBef>
                <a:spcPts val="640"/>
              </a:spcBef>
            </a:pPr>
            <a:r>
              <a:rPr sz="240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2400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Myanmar Text"/>
                <a:cs typeface="Myanmar Text"/>
              </a:rPr>
              <a:t>Weigh</a:t>
            </a:r>
            <a:r>
              <a:rPr sz="3000" spc="-3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Myanmar Text"/>
                <a:cs typeface="Myanmar Text"/>
              </a:rPr>
              <a:t>Balance</a:t>
            </a:r>
            <a:endParaRPr sz="3000">
              <a:latin typeface="Myanmar Text"/>
              <a:cs typeface="Myanmar Text"/>
            </a:endParaRPr>
          </a:p>
          <a:p>
            <a:pPr marL="900430">
              <a:lnSpc>
                <a:spcPct val="100000"/>
              </a:lnSpc>
              <a:spcBef>
                <a:spcPts val="635"/>
              </a:spcBef>
            </a:pPr>
            <a:r>
              <a:rPr sz="240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2400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Myanmar Text"/>
                <a:cs typeface="Myanmar Text"/>
              </a:rPr>
              <a:t>Graduated </a:t>
            </a:r>
            <a:r>
              <a:rPr sz="3000" dirty="0">
                <a:solidFill>
                  <a:srgbClr val="FFFFFF"/>
                </a:solidFill>
                <a:latin typeface="Myanmar Text"/>
                <a:cs typeface="Myanmar Text"/>
              </a:rPr>
              <a:t>glass cylinders – </a:t>
            </a:r>
            <a:r>
              <a:rPr sz="3000" spc="-5" dirty="0">
                <a:solidFill>
                  <a:srgbClr val="FFFFFF"/>
                </a:solidFill>
                <a:latin typeface="Myanmar Text"/>
                <a:cs typeface="Myanmar Text"/>
              </a:rPr>
              <a:t>200 </a:t>
            </a:r>
            <a:r>
              <a:rPr sz="3000" dirty="0">
                <a:solidFill>
                  <a:srgbClr val="FFFFFF"/>
                </a:solidFill>
                <a:latin typeface="Myanmar Text"/>
                <a:cs typeface="Myanmar Text"/>
              </a:rPr>
              <a:t>to 250 </a:t>
            </a:r>
            <a:r>
              <a:rPr sz="3000" spc="-5" dirty="0">
                <a:solidFill>
                  <a:srgbClr val="FFFFFF"/>
                </a:solidFill>
                <a:latin typeface="Myanmar Text"/>
                <a:cs typeface="Myanmar Text"/>
              </a:rPr>
              <a:t>ml</a:t>
            </a:r>
            <a:r>
              <a:rPr sz="3000" spc="-114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3000" dirty="0">
                <a:solidFill>
                  <a:srgbClr val="FFFFFF"/>
                </a:solidFill>
                <a:latin typeface="Myanmar Text"/>
                <a:cs typeface="Myanmar Text"/>
              </a:rPr>
              <a:t>capacity</a:t>
            </a:r>
            <a:endParaRPr sz="3000">
              <a:latin typeface="Myanmar Text"/>
              <a:cs typeface="Myanmar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346" y="-118066"/>
            <a:ext cx="11909654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0" dirty="0"/>
              <a:t>Laboratory </a:t>
            </a:r>
            <a:r>
              <a:rPr spc="-45" dirty="0"/>
              <a:t>test </a:t>
            </a:r>
            <a:r>
              <a:rPr spc="-50" dirty="0"/>
              <a:t>of</a:t>
            </a:r>
            <a:r>
              <a:rPr spc="-35" dirty="0"/>
              <a:t> </a:t>
            </a:r>
            <a:r>
              <a:rPr spc="-55" dirty="0"/>
              <a:t>cement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87069" y="374420"/>
            <a:ext cx="9595485" cy="566102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500" b="1" spc="-5" dirty="0">
                <a:solidFill>
                  <a:srgbClr val="FF0000"/>
                </a:solidFill>
                <a:latin typeface="Myanmar Text"/>
                <a:cs typeface="Myanmar Text"/>
              </a:rPr>
              <a:t>Preparation of </a:t>
            </a:r>
            <a:r>
              <a:rPr sz="2500" b="1" dirty="0">
                <a:solidFill>
                  <a:srgbClr val="FF0000"/>
                </a:solidFill>
                <a:latin typeface="Myanmar Text"/>
                <a:cs typeface="Myanmar Text"/>
              </a:rPr>
              <a:t>specimen </a:t>
            </a:r>
            <a:r>
              <a:rPr sz="2500" b="1" spc="-5" dirty="0">
                <a:solidFill>
                  <a:srgbClr val="FF0000"/>
                </a:solidFill>
                <a:latin typeface="Myanmar Text"/>
                <a:cs typeface="Myanmar Text"/>
              </a:rPr>
              <a:t>and test</a:t>
            </a:r>
            <a:r>
              <a:rPr sz="2500" b="1" spc="30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2500" b="1" spc="-5" dirty="0">
                <a:solidFill>
                  <a:srgbClr val="FF0000"/>
                </a:solidFill>
                <a:latin typeface="Myanmar Text"/>
                <a:cs typeface="Myanmar Text"/>
              </a:rPr>
              <a:t>procedures;</a:t>
            </a:r>
            <a:endParaRPr sz="2500">
              <a:latin typeface="Myanmar Text"/>
              <a:cs typeface="Myanmar Text"/>
            </a:endParaRPr>
          </a:p>
          <a:p>
            <a:pPr marL="355600" marR="6350" indent="-343535" algn="just">
              <a:lnSpc>
                <a:spcPts val="2400"/>
              </a:lnSpc>
              <a:spcBef>
                <a:spcPts val="960"/>
              </a:spcBef>
            </a:pPr>
            <a:r>
              <a:rPr sz="200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2000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Mixing of material for each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test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cube </a:t>
            </a:r>
            <a:r>
              <a:rPr sz="2500" spc="-10" dirty="0">
                <a:solidFill>
                  <a:srgbClr val="FFFFFF"/>
                </a:solidFill>
                <a:latin typeface="Myanmar Text"/>
                <a:cs typeface="Myanmar Text"/>
              </a:rPr>
              <a:t>shall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be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separately 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prepared.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The quantities of cement,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standard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sand and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water  </a:t>
            </a:r>
            <a:r>
              <a:rPr sz="2500" spc="-10" dirty="0">
                <a:solidFill>
                  <a:srgbClr val="FFFFFF"/>
                </a:solidFill>
                <a:latin typeface="Myanmar Text"/>
                <a:cs typeface="Myanmar Text"/>
              </a:rPr>
              <a:t>shall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be as</a:t>
            </a:r>
            <a:r>
              <a:rPr sz="2500" spc="3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follows:</a:t>
            </a:r>
            <a:endParaRPr sz="2500">
              <a:latin typeface="Myanmar Text"/>
              <a:cs typeface="Myanmar Text"/>
            </a:endParaRPr>
          </a:p>
          <a:p>
            <a:pPr marL="413384" marR="5080">
              <a:lnSpc>
                <a:spcPts val="2400"/>
              </a:lnSpc>
              <a:spcBef>
                <a:spcPts val="1000"/>
              </a:spcBef>
            </a:pP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Cement – </a:t>
            </a:r>
            <a:r>
              <a:rPr sz="2500" spc="-10" dirty="0">
                <a:solidFill>
                  <a:srgbClr val="FFFFFF"/>
                </a:solidFill>
                <a:latin typeface="Myanmar Text"/>
                <a:cs typeface="Myanmar Text"/>
              </a:rPr>
              <a:t>200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gms, Standard sand – 600 gms,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water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– (p/4+3) %  of </a:t>
            </a:r>
            <a:r>
              <a:rPr sz="2500" spc="-10" dirty="0">
                <a:solidFill>
                  <a:srgbClr val="FFFFFF"/>
                </a:solidFill>
                <a:latin typeface="Myanmar Text"/>
                <a:cs typeface="Myanmar Text"/>
              </a:rPr>
              <a:t>mass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(cement</a:t>
            </a:r>
            <a:r>
              <a:rPr sz="2500" spc="4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Myanmar Text"/>
                <a:cs typeface="Myanmar Text"/>
              </a:rPr>
              <a:t>+sand)</a:t>
            </a:r>
            <a:endParaRPr sz="2500">
              <a:latin typeface="Myanmar Text"/>
              <a:cs typeface="Myanmar Text"/>
            </a:endParaRPr>
          </a:p>
          <a:p>
            <a:pPr marL="413384" marR="5080">
              <a:lnSpc>
                <a:spcPts val="2400"/>
              </a:lnSpc>
              <a:spcBef>
                <a:spcPts val="1010"/>
              </a:spcBef>
              <a:tabLst>
                <a:tab pos="1533525" algn="l"/>
                <a:tab pos="1906905" algn="l"/>
                <a:tab pos="2330450" algn="l"/>
                <a:tab pos="2791460" algn="l"/>
                <a:tab pos="3279140" algn="l"/>
                <a:tab pos="4257040" algn="l"/>
                <a:tab pos="5642610" algn="l"/>
                <a:tab pos="6137910" algn="l"/>
                <a:tab pos="7095490" algn="l"/>
                <a:tab pos="8337550" algn="l"/>
                <a:tab pos="9296400" algn="l"/>
              </a:tabLst>
            </a:pPr>
            <a:r>
              <a:rPr sz="2500" spc="-10" dirty="0">
                <a:solidFill>
                  <a:srgbClr val="FFFFFF"/>
                </a:solidFill>
                <a:latin typeface="Myanmar Text"/>
                <a:cs typeface="Myanmar Text"/>
              </a:rPr>
              <a:t>Wh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e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re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	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P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	</a:t>
            </a:r>
            <a:r>
              <a:rPr sz="2500" spc="-64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=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	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%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	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of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	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wat</a:t>
            </a:r>
            <a:r>
              <a:rPr sz="2500" spc="5" dirty="0">
                <a:solidFill>
                  <a:srgbClr val="FFFFFF"/>
                </a:solidFill>
                <a:latin typeface="Myanmar Text"/>
                <a:cs typeface="Myanmar Text"/>
              </a:rPr>
              <a:t>e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r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	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r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e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quir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e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d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	</a:t>
            </a:r>
            <a:r>
              <a:rPr sz="2500" spc="-15" dirty="0">
                <a:solidFill>
                  <a:srgbClr val="FFFFFF"/>
                </a:solidFill>
                <a:latin typeface="Myanmar Text"/>
                <a:cs typeface="Myanmar Text"/>
              </a:rPr>
              <a:t>t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o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	</a:t>
            </a:r>
            <a:r>
              <a:rPr sz="2500" spc="-10" dirty="0">
                <a:solidFill>
                  <a:srgbClr val="FFFFFF"/>
                </a:solidFill>
                <a:latin typeface="Myanmar Text"/>
                <a:cs typeface="Myanmar Text"/>
              </a:rPr>
              <a:t>ma</a:t>
            </a:r>
            <a:r>
              <a:rPr sz="2500" spc="-15" dirty="0">
                <a:solidFill>
                  <a:srgbClr val="FFFFFF"/>
                </a:solidFill>
                <a:latin typeface="Myanmar Text"/>
                <a:cs typeface="Myanmar Text"/>
              </a:rPr>
              <a:t>k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e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	c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e</a:t>
            </a:r>
            <a:r>
              <a:rPr sz="2500" spc="5" dirty="0">
                <a:solidFill>
                  <a:srgbClr val="FFFFFF"/>
                </a:solidFill>
                <a:latin typeface="Myanmar Text"/>
                <a:cs typeface="Myanmar Text"/>
              </a:rPr>
              <a:t>m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e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n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t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	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pa</a:t>
            </a:r>
            <a:r>
              <a:rPr sz="2500" spc="5" dirty="0">
                <a:solidFill>
                  <a:srgbClr val="FFFFFF"/>
                </a:solidFill>
                <a:latin typeface="Myanmar Text"/>
                <a:cs typeface="Myanmar Text"/>
              </a:rPr>
              <a:t>s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te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	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of  standard	consistency.</a:t>
            </a:r>
            <a:endParaRPr sz="2500">
              <a:latin typeface="Myanmar Text"/>
              <a:cs typeface="Myanmar Text"/>
            </a:endParaRPr>
          </a:p>
          <a:p>
            <a:pPr marL="355600" marR="5715" indent="-342900" algn="just">
              <a:lnSpc>
                <a:spcPct val="80000"/>
              </a:lnSpc>
              <a:spcBef>
                <a:spcPts val="1015"/>
              </a:spcBef>
              <a:buClr>
                <a:srgbClr val="89D0D5"/>
              </a:buClr>
              <a:buSzPct val="80000"/>
              <a:buFont typeface="Wingdings"/>
              <a:buChar char=""/>
              <a:tabLst>
                <a:tab pos="511809" algn="l"/>
              </a:tabLst>
            </a:pPr>
            <a:r>
              <a:rPr dirty="0"/>
              <a:t>	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All ingredients shall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be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dry </a:t>
            </a:r>
            <a:r>
              <a:rPr sz="2500" spc="-10" dirty="0">
                <a:solidFill>
                  <a:srgbClr val="FFFFFF"/>
                </a:solidFill>
                <a:latin typeface="Myanmar Text"/>
                <a:cs typeface="Myanmar Text"/>
              </a:rPr>
              <a:t>mixed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for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one minute.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After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that, 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water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is gradually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added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till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paste is formed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of uniform colour.  Mixing time </a:t>
            </a:r>
            <a:r>
              <a:rPr sz="2500" spc="-10" dirty="0">
                <a:solidFill>
                  <a:srgbClr val="FFFFFF"/>
                </a:solidFill>
                <a:latin typeface="Myanmar Text"/>
                <a:cs typeface="Myanmar Text"/>
              </a:rPr>
              <a:t>shall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be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between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3-4 minutes. If uniform colour of 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paste is not achieved after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mixing more than 4 minutes, fresh  </a:t>
            </a:r>
            <a:r>
              <a:rPr sz="2500" spc="-10" dirty="0">
                <a:solidFill>
                  <a:srgbClr val="FFFFFF"/>
                </a:solidFill>
                <a:latin typeface="Myanmar Text"/>
                <a:cs typeface="Myanmar Text"/>
              </a:rPr>
              <a:t>mortar shall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be</a:t>
            </a:r>
            <a:r>
              <a:rPr sz="2500" spc="8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prepared.</a:t>
            </a:r>
            <a:endParaRPr sz="2500">
              <a:latin typeface="Myanmar Text"/>
              <a:cs typeface="Myanmar Text"/>
            </a:endParaRPr>
          </a:p>
          <a:p>
            <a:pPr marL="355600" marR="5080" indent="-343535" algn="just">
              <a:lnSpc>
                <a:spcPts val="2400"/>
              </a:lnSpc>
              <a:spcBef>
                <a:spcPts val="980"/>
              </a:spcBef>
            </a:pPr>
            <a:r>
              <a:rPr sz="200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2000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Apply mould oil on interior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surface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of mould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and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place the mould  on vibrating table. Immediately </a:t>
            </a:r>
            <a:r>
              <a:rPr sz="2500" dirty="0">
                <a:solidFill>
                  <a:srgbClr val="FFFFFF"/>
                </a:solidFill>
                <a:latin typeface="Myanmar Text"/>
                <a:cs typeface="Myanmar Text"/>
              </a:rPr>
              <a:t>after preparing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mortar </a:t>
            </a:r>
            <a:r>
              <a:rPr sz="2500" spc="5" dirty="0">
                <a:solidFill>
                  <a:srgbClr val="FFFFFF"/>
                </a:solidFill>
                <a:latin typeface="Myanmar Text"/>
                <a:cs typeface="Myanmar Text"/>
              </a:rPr>
              <a:t>as  </a:t>
            </a:r>
            <a:r>
              <a:rPr sz="2500" spc="-10" dirty="0">
                <a:solidFill>
                  <a:srgbClr val="FFFFFF"/>
                </a:solidFill>
                <a:latin typeface="Myanmar Text"/>
                <a:cs typeface="Myanmar Text"/>
              </a:rPr>
              <a:t>describe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in point</a:t>
            </a:r>
            <a:r>
              <a:rPr sz="2500" spc="7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500" spc="-5" dirty="0">
                <a:solidFill>
                  <a:srgbClr val="FFFFFF"/>
                </a:solidFill>
                <a:latin typeface="Myanmar Text"/>
                <a:cs typeface="Myanmar Text"/>
              </a:rPr>
              <a:t>2,</a:t>
            </a:r>
            <a:endParaRPr sz="2500">
              <a:latin typeface="Myanmar Text"/>
              <a:cs typeface="Myanmar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014" y="-118066"/>
            <a:ext cx="11898986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0" dirty="0"/>
              <a:t>Laboratory </a:t>
            </a:r>
            <a:r>
              <a:rPr spc="-45" dirty="0"/>
              <a:t>test </a:t>
            </a:r>
            <a:r>
              <a:rPr spc="-50" dirty="0"/>
              <a:t>of</a:t>
            </a:r>
            <a:r>
              <a:rPr spc="-35" dirty="0"/>
              <a:t> </a:t>
            </a:r>
            <a:r>
              <a:rPr spc="-55" dirty="0"/>
              <a:t>cement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0721" y="491997"/>
            <a:ext cx="9196705" cy="487997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355600" marR="5080" indent="-343535" algn="just">
              <a:lnSpc>
                <a:spcPts val="1920"/>
              </a:lnSpc>
              <a:spcBef>
                <a:spcPts val="565"/>
              </a:spcBef>
            </a:pPr>
            <a:r>
              <a:rPr sz="1600" spc="-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5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Place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the mortar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Inside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cube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moulds. </a:t>
            </a:r>
            <a:r>
              <a:rPr sz="2000" spc="5" dirty="0">
                <a:solidFill>
                  <a:srgbClr val="FFFFFF"/>
                </a:solidFill>
                <a:latin typeface="Myanmar Text"/>
                <a:cs typeface="Myanmar Text"/>
              </a:rPr>
              <a:t>Rod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20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times for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approximate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8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sec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to  ensure full compaction of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mortar.</a:t>
            </a:r>
            <a:endParaRPr sz="2000">
              <a:latin typeface="Myanmar Text"/>
              <a:cs typeface="Myanmar Text"/>
            </a:endParaRPr>
          </a:p>
          <a:p>
            <a:pPr marL="12700">
              <a:lnSpc>
                <a:spcPts val="2160"/>
              </a:lnSpc>
              <a:spcBef>
                <a:spcPts val="545"/>
              </a:spcBef>
              <a:tabLst>
                <a:tab pos="354965" algn="l"/>
              </a:tabLst>
            </a:pPr>
            <a:r>
              <a:rPr sz="1600" spc="-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Further</a:t>
            </a:r>
            <a:r>
              <a:rPr sz="2000" spc="23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compaction</a:t>
            </a:r>
            <a:r>
              <a:rPr sz="2000" spc="2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shall</a:t>
            </a:r>
            <a:r>
              <a:rPr sz="2000" spc="229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be</a:t>
            </a:r>
            <a:r>
              <a:rPr sz="2000" spc="229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done</a:t>
            </a:r>
            <a:r>
              <a:rPr sz="2000" spc="229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by</a:t>
            </a:r>
            <a:r>
              <a:rPr sz="2000" spc="22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using</a:t>
            </a:r>
            <a:r>
              <a:rPr sz="2000" spc="22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vibrating</a:t>
            </a:r>
            <a:r>
              <a:rPr sz="2000" spc="2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machine.</a:t>
            </a:r>
            <a:r>
              <a:rPr sz="2000" spc="229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The</a:t>
            </a:r>
            <a:r>
              <a:rPr sz="2000" spc="229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period</a:t>
            </a:r>
            <a:r>
              <a:rPr sz="2000" spc="229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</a:t>
            </a:r>
            <a:endParaRPr sz="2000">
              <a:latin typeface="Myanmar Text"/>
              <a:cs typeface="Myanmar Text"/>
            </a:endParaRPr>
          </a:p>
          <a:p>
            <a:pPr marL="355600">
              <a:lnSpc>
                <a:spcPts val="2160"/>
              </a:lnSpc>
            </a:pP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vibration shall be two minutes at the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specified speed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12 000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±</a:t>
            </a:r>
            <a:r>
              <a:rPr sz="2000" spc="-3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400</a:t>
            </a:r>
            <a:endParaRPr sz="2000">
              <a:latin typeface="Myanmar Text"/>
              <a:cs typeface="Myanmar Tex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50">
              <a:latin typeface="Times New Roman"/>
              <a:cs typeface="Times New Roman"/>
            </a:endParaRPr>
          </a:p>
          <a:p>
            <a:pPr marL="355600" marR="8890" indent="-343535" algn="just">
              <a:lnSpc>
                <a:spcPts val="1920"/>
              </a:lnSpc>
            </a:pPr>
            <a:r>
              <a:rPr sz="1600" spc="-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5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After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completion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 vibration, remove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moulds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along with base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plate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and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finish 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the top surface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by</a:t>
            </a:r>
            <a:r>
              <a:rPr sz="2000" spc="-3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trowel.</a:t>
            </a:r>
            <a:endParaRPr sz="2000">
              <a:latin typeface="Myanmar Text"/>
              <a:cs typeface="Myanmar Tex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400">
              <a:latin typeface="Times New Roman"/>
              <a:cs typeface="Times New Roman"/>
            </a:endParaRPr>
          </a:p>
          <a:p>
            <a:pPr marL="355600" marR="6350" indent="-343535" algn="just">
              <a:lnSpc>
                <a:spcPts val="1920"/>
              </a:lnSpc>
            </a:pPr>
            <a:r>
              <a:rPr sz="1600" spc="-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5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Keep moulds filled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with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specimen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for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24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± 1 hr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in moist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environment.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Remove  samples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from mould and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immediately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submerge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in clean</a:t>
            </a:r>
            <a:r>
              <a:rPr sz="2000" spc="2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water.</a:t>
            </a:r>
            <a:endParaRPr sz="2000">
              <a:latin typeface="Myanmar Text"/>
              <a:cs typeface="Myanmar Tex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4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80000"/>
              </a:lnSpc>
            </a:pPr>
            <a:r>
              <a:rPr sz="1600" spc="-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5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After curing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period is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over, remove cubes from water and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immediately place </a:t>
            </a:r>
            <a:r>
              <a:rPr sz="2000" spc="5" dirty="0">
                <a:solidFill>
                  <a:srgbClr val="FFFFFF"/>
                </a:solidFill>
                <a:latin typeface="Myanmar Text"/>
                <a:cs typeface="Myanmar Text"/>
              </a:rPr>
              <a:t>in 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testing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machine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with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side facing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upwards.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Cubes shall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be tested without  packing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between steel plattens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 the testing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machine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and cubes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surface. Load 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shall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be steadily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and uniformly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applied,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starting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from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zero </a:t>
            </a:r>
            <a:r>
              <a:rPr sz="2000" spc="-10" dirty="0">
                <a:solidFill>
                  <a:srgbClr val="FFFFFF"/>
                </a:solidFill>
                <a:latin typeface="Myanmar Text"/>
                <a:cs typeface="Myanmar Text"/>
              </a:rPr>
              <a:t>at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rate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35  N/mm2/min.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till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failure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</a:t>
            </a:r>
            <a:r>
              <a:rPr sz="2000" spc="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sample.</a:t>
            </a:r>
            <a:endParaRPr sz="2000">
              <a:latin typeface="Myanmar Text"/>
              <a:cs typeface="Myanmar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2404" y="0"/>
            <a:ext cx="3498850" cy="4114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0" i="1" spc="-50" dirty="0">
                <a:solidFill>
                  <a:srgbClr val="EBEBEB"/>
                </a:solidFill>
                <a:latin typeface="Myanmar Text"/>
                <a:cs typeface="Myanmar Text"/>
              </a:rPr>
              <a:t>Laboratory </a:t>
            </a:r>
            <a:r>
              <a:rPr sz="2500" i="1" spc="-45" dirty="0">
                <a:solidFill>
                  <a:srgbClr val="EBEBEB"/>
                </a:solidFill>
                <a:latin typeface="Myanmar Text"/>
                <a:cs typeface="Myanmar Text"/>
              </a:rPr>
              <a:t>test </a:t>
            </a:r>
            <a:r>
              <a:rPr sz="2500" i="1" spc="-50" dirty="0">
                <a:solidFill>
                  <a:srgbClr val="EBEBEB"/>
                </a:solidFill>
                <a:latin typeface="Myanmar Text"/>
                <a:cs typeface="Myanmar Text"/>
              </a:rPr>
              <a:t>of</a:t>
            </a:r>
            <a:r>
              <a:rPr sz="2500" i="1" spc="-35" dirty="0">
                <a:solidFill>
                  <a:srgbClr val="EBEBEB"/>
                </a:solidFill>
                <a:latin typeface="Myanmar Text"/>
                <a:cs typeface="Myanmar Text"/>
              </a:rPr>
              <a:t> </a:t>
            </a:r>
            <a:r>
              <a:rPr sz="2500" i="1" spc="-55" dirty="0">
                <a:solidFill>
                  <a:srgbClr val="EBEBEB"/>
                </a:solidFill>
                <a:latin typeface="Myanmar Text"/>
                <a:cs typeface="Myanmar Text"/>
              </a:rPr>
              <a:t>cement</a:t>
            </a:r>
            <a:endParaRPr sz="2500">
              <a:latin typeface="Myanmar Text"/>
              <a:cs typeface="Myanmar Tex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73530" y="581913"/>
            <a:ext cx="857440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048510" algn="l"/>
                <a:tab pos="4257040" algn="l"/>
                <a:tab pos="5836285" algn="l"/>
                <a:tab pos="6424930" algn="l"/>
                <a:tab pos="8180070" algn="l"/>
              </a:tabLst>
            </a:pPr>
            <a:r>
              <a:rPr sz="2250" i="0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2250" i="0" spc="160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2800" i="0" spc="-10" dirty="0">
                <a:solidFill>
                  <a:srgbClr val="FFFFFF"/>
                </a:solidFill>
                <a:latin typeface="Myanmar Text"/>
                <a:cs typeface="Myanmar Text"/>
              </a:rPr>
              <a:t>Calculat</a:t>
            </a:r>
            <a:r>
              <a:rPr sz="2800" i="0" spc="-5" dirty="0">
                <a:solidFill>
                  <a:srgbClr val="FFFFFF"/>
                </a:solidFill>
                <a:latin typeface="Myanmar Text"/>
                <a:cs typeface="Myanmar Text"/>
              </a:rPr>
              <a:t>e</a:t>
            </a:r>
            <a:r>
              <a:rPr sz="2800" i="0" dirty="0">
                <a:solidFill>
                  <a:srgbClr val="FFFFFF"/>
                </a:solidFill>
                <a:latin typeface="Myanmar Text"/>
                <a:cs typeface="Myanmar Text"/>
              </a:rPr>
              <a:t>	</a:t>
            </a:r>
            <a:r>
              <a:rPr sz="2800" i="0" spc="-5" dirty="0">
                <a:solidFill>
                  <a:srgbClr val="FFFFFF"/>
                </a:solidFill>
                <a:latin typeface="Myanmar Text"/>
                <a:cs typeface="Myanmar Text"/>
              </a:rPr>
              <a:t>compressive</a:t>
            </a:r>
            <a:r>
              <a:rPr sz="2800" i="0" dirty="0">
                <a:solidFill>
                  <a:srgbClr val="FFFFFF"/>
                </a:solidFill>
                <a:latin typeface="Myanmar Text"/>
                <a:cs typeface="Myanmar Text"/>
              </a:rPr>
              <a:t>	</a:t>
            </a:r>
            <a:r>
              <a:rPr sz="2800" i="0" spc="-10" dirty="0">
                <a:solidFill>
                  <a:srgbClr val="FFFFFF"/>
                </a:solidFill>
                <a:latin typeface="Myanmar Text"/>
                <a:cs typeface="Myanmar Text"/>
              </a:rPr>
              <a:t>st</a:t>
            </a:r>
            <a:r>
              <a:rPr sz="2800" i="0" spc="-20" dirty="0">
                <a:solidFill>
                  <a:srgbClr val="FFFFFF"/>
                </a:solidFill>
                <a:latin typeface="Myanmar Text"/>
                <a:cs typeface="Myanmar Text"/>
              </a:rPr>
              <a:t>r</a:t>
            </a:r>
            <a:r>
              <a:rPr sz="2800" i="0" spc="-5" dirty="0">
                <a:solidFill>
                  <a:srgbClr val="FFFFFF"/>
                </a:solidFill>
                <a:latin typeface="Myanmar Text"/>
                <a:cs typeface="Myanmar Text"/>
              </a:rPr>
              <a:t>ength</a:t>
            </a:r>
            <a:r>
              <a:rPr sz="2800" i="0" dirty="0">
                <a:solidFill>
                  <a:srgbClr val="FFFFFF"/>
                </a:solidFill>
                <a:latin typeface="Myanmar Text"/>
                <a:cs typeface="Myanmar Text"/>
              </a:rPr>
              <a:t>	o</a:t>
            </a:r>
            <a:r>
              <a:rPr sz="2800" i="0" spc="-5" dirty="0">
                <a:solidFill>
                  <a:srgbClr val="FFFFFF"/>
                </a:solidFill>
                <a:latin typeface="Myanmar Text"/>
                <a:cs typeface="Myanmar Text"/>
              </a:rPr>
              <a:t>f</a:t>
            </a:r>
            <a:r>
              <a:rPr sz="2800" i="0" dirty="0">
                <a:solidFill>
                  <a:srgbClr val="FFFFFF"/>
                </a:solidFill>
                <a:latin typeface="Myanmar Text"/>
                <a:cs typeface="Myanmar Text"/>
              </a:rPr>
              <a:t>	</a:t>
            </a:r>
            <a:r>
              <a:rPr sz="2800" i="0" spc="-10" dirty="0">
                <a:solidFill>
                  <a:srgbClr val="FFFFFF"/>
                </a:solidFill>
                <a:latin typeface="Myanmar Text"/>
                <a:cs typeface="Myanmar Text"/>
              </a:rPr>
              <a:t>spe</a:t>
            </a:r>
            <a:r>
              <a:rPr sz="2800" i="0" spc="-5" dirty="0">
                <a:solidFill>
                  <a:srgbClr val="FFFFFF"/>
                </a:solidFill>
                <a:latin typeface="Myanmar Text"/>
                <a:cs typeface="Myanmar Text"/>
              </a:rPr>
              <a:t>c</a:t>
            </a:r>
            <a:r>
              <a:rPr sz="2800" i="0" spc="-10" dirty="0">
                <a:solidFill>
                  <a:srgbClr val="FFFFFF"/>
                </a:solidFill>
                <a:latin typeface="Myanmar Text"/>
                <a:cs typeface="Myanmar Text"/>
              </a:rPr>
              <a:t>im</a:t>
            </a:r>
            <a:r>
              <a:rPr sz="2800" i="0" spc="-20" dirty="0">
                <a:solidFill>
                  <a:srgbClr val="FFFFFF"/>
                </a:solidFill>
                <a:latin typeface="Myanmar Text"/>
                <a:cs typeface="Myanmar Text"/>
              </a:rPr>
              <a:t>e</a:t>
            </a:r>
            <a:r>
              <a:rPr sz="2800" i="0" spc="-5" dirty="0">
                <a:solidFill>
                  <a:srgbClr val="FFFFFF"/>
                </a:solidFill>
                <a:latin typeface="Myanmar Text"/>
                <a:cs typeface="Myanmar Text"/>
              </a:rPr>
              <a:t>n</a:t>
            </a:r>
            <a:r>
              <a:rPr sz="2800" i="0" dirty="0">
                <a:solidFill>
                  <a:srgbClr val="FFFFFF"/>
                </a:solidFill>
                <a:latin typeface="Myanmar Text"/>
                <a:cs typeface="Myanmar Text"/>
              </a:rPr>
              <a:t>	</a:t>
            </a:r>
            <a:r>
              <a:rPr sz="2800" i="0" spc="-5" dirty="0">
                <a:solidFill>
                  <a:srgbClr val="FFFFFF"/>
                </a:solidFill>
                <a:latin typeface="Myanmar Text"/>
                <a:cs typeface="Myanmar Text"/>
              </a:rPr>
              <a:t>by</a:t>
            </a:r>
            <a:endParaRPr sz="2800">
              <a:latin typeface="Myanmar Text"/>
              <a:cs typeface="Myanmar Tex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73530" y="965961"/>
            <a:ext cx="8576310" cy="403606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55600" marR="5080" algn="just">
              <a:lnSpc>
                <a:spcPct val="90000"/>
              </a:lnSpc>
              <a:spcBef>
                <a:spcPts val="430"/>
              </a:spcBef>
              <a:tabLst>
                <a:tab pos="3548379" algn="l"/>
                <a:tab pos="7345045" algn="l"/>
              </a:tabLst>
            </a:pP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using	following	for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m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ula  compressive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strength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= P / A where P =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Maximum  load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applied, A = cross-sectional area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test 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specimen</a:t>
            </a:r>
            <a:endParaRPr sz="2800">
              <a:latin typeface="Myanmar Text"/>
              <a:cs typeface="Myanmar Text"/>
            </a:endParaRPr>
          </a:p>
          <a:p>
            <a:pPr marL="355600" marR="5080" indent="-342900" algn="just">
              <a:lnSpc>
                <a:spcPct val="90000"/>
              </a:lnSpc>
              <a:spcBef>
                <a:spcPts val="994"/>
              </a:spcBef>
            </a:pPr>
            <a:r>
              <a:rPr sz="2250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2250" spc="-10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Compressive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strength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shall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be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calculated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as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average  value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three samples. If value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individual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sample 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is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differing more than 10 %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average value, then  that value shall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not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be considered. In that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case 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average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other two samples shall be considered  for compressive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strength</a:t>
            </a:r>
            <a:r>
              <a:rPr sz="2800" spc="2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calculation.</a:t>
            </a:r>
            <a:endParaRPr sz="2800">
              <a:latin typeface="Myanmar Text"/>
              <a:cs typeface="Myanmar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3708" y="0"/>
            <a:ext cx="3498850" cy="4114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0" i="1" spc="-50" dirty="0">
                <a:solidFill>
                  <a:srgbClr val="EBEBEB"/>
                </a:solidFill>
                <a:latin typeface="Myanmar Text"/>
                <a:cs typeface="Myanmar Text"/>
              </a:rPr>
              <a:t>Laboratory </a:t>
            </a:r>
            <a:r>
              <a:rPr sz="2500" i="1" spc="-45" dirty="0">
                <a:solidFill>
                  <a:srgbClr val="EBEBEB"/>
                </a:solidFill>
                <a:latin typeface="Myanmar Text"/>
                <a:cs typeface="Myanmar Text"/>
              </a:rPr>
              <a:t>test </a:t>
            </a:r>
            <a:r>
              <a:rPr sz="2500" i="1" spc="-50" dirty="0">
                <a:solidFill>
                  <a:srgbClr val="EBEBEB"/>
                </a:solidFill>
                <a:latin typeface="Myanmar Text"/>
                <a:cs typeface="Myanmar Text"/>
              </a:rPr>
              <a:t>of</a:t>
            </a:r>
            <a:r>
              <a:rPr sz="2500" i="1" spc="-35" dirty="0">
                <a:solidFill>
                  <a:srgbClr val="EBEBEB"/>
                </a:solidFill>
                <a:latin typeface="Myanmar Text"/>
                <a:cs typeface="Myanmar Text"/>
              </a:rPr>
              <a:t> </a:t>
            </a:r>
            <a:r>
              <a:rPr sz="2500" i="1" spc="-55" dirty="0">
                <a:solidFill>
                  <a:srgbClr val="EBEBEB"/>
                </a:solidFill>
                <a:latin typeface="Myanmar Text"/>
                <a:cs typeface="Myanmar Text"/>
              </a:rPr>
              <a:t>cement</a:t>
            </a:r>
            <a:endParaRPr sz="2500">
              <a:latin typeface="Myanmar Text"/>
              <a:cs typeface="Myanmar Tex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60728" y="982217"/>
            <a:ext cx="478536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b="1" i="0" dirty="0">
                <a:solidFill>
                  <a:srgbClr val="FF0000"/>
                </a:solidFill>
                <a:latin typeface="Myanmar Text"/>
                <a:cs typeface="Myanmar Text"/>
              </a:rPr>
              <a:t>LOSS OF IGNITION</a:t>
            </a:r>
            <a:r>
              <a:rPr sz="3300" b="1" i="0" spc="-90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3300" b="1" i="0" dirty="0">
                <a:solidFill>
                  <a:srgbClr val="FF0000"/>
                </a:solidFill>
                <a:latin typeface="Myanmar Text"/>
                <a:cs typeface="Myanmar Text"/>
              </a:rPr>
              <a:t>TEST</a:t>
            </a:r>
            <a:endParaRPr sz="3300">
              <a:latin typeface="Myanmar Text"/>
              <a:cs typeface="Myanmar Tex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60728" y="1636369"/>
            <a:ext cx="8791575" cy="3243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30000"/>
              </a:lnSpc>
              <a:spcBef>
                <a:spcPts val="100"/>
              </a:spcBef>
              <a:buClr>
                <a:srgbClr val="89D0D5"/>
              </a:buClr>
              <a:buSzPct val="78846"/>
              <a:buFont typeface="Wingdings"/>
              <a:buChar char=""/>
              <a:tabLst>
                <a:tab pos="356235" algn="l"/>
              </a:tabLst>
            </a:pP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10 gm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of cement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is taken on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platinum crucible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and 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heated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up to a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temperature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of 900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to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1000</a:t>
            </a:r>
            <a:r>
              <a:rPr sz="2550" baseline="26143" dirty="0">
                <a:solidFill>
                  <a:srgbClr val="FFFFFF"/>
                </a:solidFill>
                <a:latin typeface="Myanmar Text"/>
                <a:cs typeface="Myanmar Text"/>
              </a:rPr>
              <a:t>0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C for 15  minutes</a:t>
            </a:r>
            <a:endParaRPr sz="2600">
              <a:latin typeface="Myanmar Text"/>
              <a:cs typeface="Myanmar Text"/>
            </a:endParaRPr>
          </a:p>
          <a:p>
            <a:pPr marL="355600" marR="5080" indent="-342900" algn="just">
              <a:lnSpc>
                <a:spcPct val="130000"/>
              </a:lnSpc>
              <a:spcBef>
                <a:spcPts val="994"/>
              </a:spcBef>
              <a:buClr>
                <a:srgbClr val="89D0D5"/>
              </a:buClr>
              <a:buSzPct val="78846"/>
              <a:buFont typeface="Wingdings"/>
              <a:buChar char=""/>
              <a:tabLst>
                <a:tab pos="446405" algn="l"/>
              </a:tabLst>
            </a:pPr>
            <a:r>
              <a:rPr dirty="0"/>
              <a:t>	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loss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due to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moisture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and carbon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dioxide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causes  weight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loss which should not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be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more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than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5% </a:t>
            </a:r>
            <a:r>
              <a:rPr sz="2600" dirty="0">
                <a:solidFill>
                  <a:srgbClr val="FFFFFF"/>
                </a:solidFill>
                <a:latin typeface="Myanmar Text"/>
                <a:cs typeface="Myanmar Text"/>
              </a:rPr>
              <a:t>for all  </a:t>
            </a:r>
            <a:r>
              <a:rPr sz="2600" spc="-5" dirty="0">
                <a:solidFill>
                  <a:srgbClr val="FFFFFF"/>
                </a:solidFill>
                <a:latin typeface="Myanmar Text"/>
                <a:cs typeface="Myanmar Text"/>
              </a:rPr>
              <a:t>cements</a:t>
            </a:r>
            <a:endParaRPr sz="2600">
              <a:latin typeface="Myanmar Text"/>
              <a:cs typeface="Myanmar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084" y="-118066"/>
            <a:ext cx="11938915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0" dirty="0"/>
              <a:t>Laboratory </a:t>
            </a:r>
            <a:r>
              <a:rPr spc="-45" dirty="0"/>
              <a:t>test </a:t>
            </a:r>
            <a:r>
              <a:rPr spc="-50" dirty="0"/>
              <a:t>of</a:t>
            </a:r>
            <a:r>
              <a:rPr spc="-35" dirty="0"/>
              <a:t> </a:t>
            </a:r>
            <a:r>
              <a:rPr spc="-55" dirty="0"/>
              <a:t>cement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179"/>
              </p:ext>
            </p:extLst>
          </p:nvPr>
        </p:nvGraphicFramePr>
        <p:xfrm>
          <a:off x="2196083" y="1311147"/>
          <a:ext cx="7885429" cy="36969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9195"/>
                <a:gridCol w="1493520"/>
                <a:gridCol w="1493519"/>
                <a:gridCol w="2449195"/>
              </a:tblGrid>
              <a:tr h="657478">
                <a:tc>
                  <a:txBody>
                    <a:bodyPr/>
                    <a:lstStyle/>
                    <a:p>
                      <a:pPr marL="5486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Myanmar Text"/>
                          <a:cs typeface="Myanmar Text"/>
                        </a:rPr>
                        <a:t>DAYS</a:t>
                      </a:r>
                      <a:endParaRPr sz="1200" dirty="0">
                        <a:latin typeface="Myanmar Text"/>
                        <a:cs typeface="Myanmar Tex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F151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5492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Myanmar Text"/>
                          <a:cs typeface="Myanmar Text"/>
                        </a:rPr>
                        <a:t>STRENGTH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Myanmar Text"/>
                          <a:cs typeface="Myanmar Text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Myanmar Text"/>
                          <a:cs typeface="Myanmar Text"/>
                        </a:rPr>
                        <a:t>CLASSES</a:t>
                      </a:r>
                      <a:endParaRPr sz="1200">
                        <a:latin typeface="Myanmar Text"/>
                        <a:cs typeface="Myanmar Tex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F151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9580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CCCC"/>
                    </a:solidFill>
                  </a:tcPr>
                </a:tc>
                <a:tc>
                  <a:txBody>
                    <a:bodyPr/>
                    <a:lstStyle/>
                    <a:p>
                      <a:pPr marL="5492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200" spc="-5" dirty="0">
                          <a:solidFill>
                            <a:schemeClr val="bg1"/>
                          </a:solidFill>
                          <a:latin typeface="Myanmar Text"/>
                          <a:cs typeface="Myanmar Text"/>
                        </a:rPr>
                        <a:t>32.5</a:t>
                      </a:r>
                      <a:endParaRPr sz="1200" dirty="0">
                        <a:solidFill>
                          <a:schemeClr val="bg1"/>
                        </a:solidFill>
                        <a:latin typeface="Myanmar Text"/>
                        <a:cs typeface="Myanmar Text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CCCC"/>
                    </a:solidFill>
                  </a:tcPr>
                </a:tc>
                <a:tc>
                  <a:txBody>
                    <a:bodyPr/>
                    <a:lstStyle/>
                    <a:p>
                      <a:pPr marL="5492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200" spc="-5" dirty="0">
                          <a:solidFill>
                            <a:schemeClr val="bg1"/>
                          </a:solidFill>
                          <a:latin typeface="Myanmar Text"/>
                          <a:cs typeface="Myanmar Text"/>
                        </a:rPr>
                        <a:t>42.5</a:t>
                      </a:r>
                      <a:endParaRPr sz="1200">
                        <a:solidFill>
                          <a:schemeClr val="bg1"/>
                        </a:solidFill>
                        <a:latin typeface="Myanmar Text"/>
                        <a:cs typeface="Myanmar Text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CCCC"/>
                    </a:solidFill>
                  </a:tcPr>
                </a:tc>
                <a:tc>
                  <a:txBody>
                    <a:bodyPr/>
                    <a:lstStyle/>
                    <a:p>
                      <a:pPr marL="5492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200" spc="-5" dirty="0">
                          <a:solidFill>
                            <a:schemeClr val="bg1"/>
                          </a:solidFill>
                          <a:latin typeface="Myanmar Text"/>
                          <a:cs typeface="Myanmar Text"/>
                        </a:rPr>
                        <a:t>52.5</a:t>
                      </a:r>
                      <a:endParaRPr sz="1200">
                        <a:solidFill>
                          <a:schemeClr val="bg1"/>
                        </a:solidFill>
                        <a:latin typeface="Myanmar Text"/>
                        <a:cs typeface="Myanmar Text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CCCC"/>
                    </a:solidFill>
                  </a:tcPr>
                </a:tc>
              </a:tr>
              <a:tr h="561594">
                <a:tc>
                  <a:txBody>
                    <a:bodyPr/>
                    <a:lstStyle/>
                    <a:p>
                      <a:pPr marL="5486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200" dirty="0">
                          <a:solidFill>
                            <a:schemeClr val="bg1"/>
                          </a:solidFill>
                          <a:latin typeface="Myanmar Text"/>
                          <a:cs typeface="Myanmar Text"/>
                        </a:rPr>
                        <a:t>2</a:t>
                      </a:r>
                      <a:endParaRPr sz="1200">
                        <a:solidFill>
                          <a:schemeClr val="bg1"/>
                        </a:solidFill>
                        <a:latin typeface="Myanmar Text"/>
                        <a:cs typeface="Myanmar Text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E7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E7E7"/>
                    </a:solidFill>
                  </a:tcPr>
                </a:tc>
                <a:tc>
                  <a:txBody>
                    <a:bodyPr/>
                    <a:lstStyle/>
                    <a:p>
                      <a:pPr marL="5492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200" dirty="0">
                          <a:solidFill>
                            <a:schemeClr val="bg1"/>
                          </a:solidFill>
                          <a:latin typeface="Myanmar Text"/>
                          <a:cs typeface="Myanmar Text"/>
                        </a:rPr>
                        <a:t>10</a:t>
                      </a: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E7E7"/>
                    </a:solidFill>
                  </a:tcPr>
                </a:tc>
                <a:tc>
                  <a:txBody>
                    <a:bodyPr/>
                    <a:lstStyle/>
                    <a:p>
                      <a:pPr marL="5492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200" dirty="0">
                          <a:solidFill>
                            <a:schemeClr val="bg1"/>
                          </a:solidFill>
                          <a:latin typeface="Myanmar Text"/>
                          <a:cs typeface="Myanmar Text"/>
                        </a:rPr>
                        <a:t>20</a:t>
                      </a:r>
                      <a:endParaRPr sz="1200">
                        <a:solidFill>
                          <a:schemeClr val="bg1"/>
                        </a:solidFill>
                        <a:latin typeface="Myanmar Text"/>
                        <a:cs typeface="Myanmar Text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E7E7"/>
                    </a:solidFill>
                  </a:tcPr>
                </a:tc>
              </a:tr>
              <a:tr h="561720">
                <a:tc>
                  <a:txBody>
                    <a:bodyPr/>
                    <a:lstStyle/>
                    <a:p>
                      <a:pPr marL="5486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200" dirty="0">
                          <a:solidFill>
                            <a:schemeClr val="bg1"/>
                          </a:solidFill>
                          <a:latin typeface="Myanmar Text"/>
                          <a:cs typeface="Myanmar Text"/>
                        </a:rPr>
                        <a:t>7</a:t>
                      </a:r>
                      <a:endParaRPr sz="1200">
                        <a:solidFill>
                          <a:schemeClr val="bg1"/>
                        </a:solidFill>
                        <a:latin typeface="Myanmar Text"/>
                        <a:cs typeface="Myanmar Text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CCCC"/>
                    </a:solidFill>
                  </a:tcPr>
                </a:tc>
                <a:tc>
                  <a:txBody>
                    <a:bodyPr/>
                    <a:lstStyle/>
                    <a:p>
                      <a:pPr marL="5492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200" dirty="0">
                          <a:solidFill>
                            <a:schemeClr val="bg1"/>
                          </a:solidFill>
                          <a:latin typeface="Myanmar Text"/>
                          <a:cs typeface="Myanmar Text"/>
                        </a:rPr>
                        <a:t>16</a:t>
                      </a:r>
                      <a:endParaRPr sz="1200">
                        <a:solidFill>
                          <a:schemeClr val="bg1"/>
                        </a:solidFill>
                        <a:latin typeface="Myanmar Text"/>
                        <a:cs typeface="Myanmar Text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CCCC"/>
                    </a:solidFill>
                  </a:tcPr>
                </a:tc>
              </a:tr>
              <a:tr h="958088">
                <a:tc>
                  <a:txBody>
                    <a:bodyPr/>
                    <a:lstStyle/>
                    <a:p>
                      <a:pPr marL="5486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200" dirty="0">
                          <a:solidFill>
                            <a:schemeClr val="bg1"/>
                          </a:solidFill>
                          <a:latin typeface="Myanmar Text"/>
                          <a:cs typeface="Myanmar Text"/>
                        </a:rPr>
                        <a:t>28</a:t>
                      </a:r>
                      <a:endParaRPr sz="1200">
                        <a:solidFill>
                          <a:schemeClr val="bg1"/>
                        </a:solidFill>
                        <a:latin typeface="Myanmar Text"/>
                        <a:cs typeface="Myanmar Text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E7E7"/>
                    </a:solidFill>
                  </a:tcPr>
                </a:tc>
                <a:tc>
                  <a:txBody>
                    <a:bodyPr/>
                    <a:lstStyle/>
                    <a:p>
                      <a:pPr marL="5492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200" spc="-5" dirty="0">
                          <a:solidFill>
                            <a:schemeClr val="bg1"/>
                          </a:solidFill>
                          <a:latin typeface="Myanmar Text"/>
                          <a:cs typeface="Myanmar Text"/>
                        </a:rPr>
                        <a:t>32.5</a:t>
                      </a:r>
                      <a:endParaRPr sz="1200">
                        <a:solidFill>
                          <a:schemeClr val="bg1"/>
                        </a:solidFill>
                        <a:latin typeface="Myanmar Text"/>
                        <a:cs typeface="Myanmar Text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E7E7"/>
                    </a:solidFill>
                  </a:tcPr>
                </a:tc>
                <a:tc>
                  <a:txBody>
                    <a:bodyPr/>
                    <a:lstStyle/>
                    <a:p>
                      <a:pPr marL="5492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200" spc="-5" dirty="0">
                          <a:solidFill>
                            <a:schemeClr val="bg1"/>
                          </a:solidFill>
                          <a:latin typeface="Myanmar Text"/>
                          <a:cs typeface="Myanmar Text"/>
                        </a:rPr>
                        <a:t>42.5</a:t>
                      </a:r>
                      <a:endParaRPr sz="1200">
                        <a:solidFill>
                          <a:schemeClr val="bg1"/>
                        </a:solidFill>
                        <a:latin typeface="Myanmar Text"/>
                        <a:cs typeface="Myanmar Text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E7E7"/>
                    </a:solidFill>
                  </a:tcPr>
                </a:tc>
                <a:tc>
                  <a:txBody>
                    <a:bodyPr/>
                    <a:lstStyle/>
                    <a:p>
                      <a:pPr marL="5492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200" spc="-5" dirty="0">
                          <a:solidFill>
                            <a:schemeClr val="bg1"/>
                          </a:solidFill>
                          <a:latin typeface="Myanmar Text"/>
                          <a:cs typeface="Myanmar Text"/>
                        </a:rPr>
                        <a:t>52.5</a:t>
                      </a:r>
                      <a:endParaRPr sz="1200" dirty="0">
                        <a:solidFill>
                          <a:schemeClr val="bg1"/>
                        </a:solidFill>
                        <a:latin typeface="Myanmar Text"/>
                        <a:cs typeface="Myanmar Text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916" y="309117"/>
            <a:ext cx="3313684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i="0" spc="-5" dirty="0">
                <a:latin typeface="Myanmar Text"/>
                <a:cs typeface="Myanmar Text"/>
              </a:rPr>
              <a:t>Introduction</a:t>
            </a:r>
            <a:endParaRPr sz="4200">
              <a:latin typeface="Myanmar Text"/>
              <a:cs typeface="Myanmar Tex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2271" y="2079396"/>
            <a:ext cx="8921750" cy="3865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7620" indent="-342900" algn="just">
              <a:lnSpc>
                <a:spcPct val="120000"/>
              </a:lnSpc>
              <a:spcBef>
                <a:spcPts val="100"/>
              </a:spcBef>
              <a:buSzPct val="80357"/>
              <a:buFont typeface="Wingdings"/>
              <a:buChar char=""/>
              <a:tabLst>
                <a:tab pos="356235" algn="l"/>
              </a:tabLst>
            </a:pP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In general, cement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is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described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as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material used to </a:t>
            </a:r>
            <a:r>
              <a:rPr sz="2800" spc="-5" dirty="0">
                <a:solidFill>
                  <a:srgbClr val="FF0000"/>
                </a:solidFill>
                <a:latin typeface="Myanmar Text"/>
                <a:cs typeface="Myanmar Text"/>
              </a:rPr>
              <a:t> bind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mineral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fragments called</a:t>
            </a:r>
            <a:r>
              <a:rPr sz="2800" spc="5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aggregates</a:t>
            </a:r>
            <a:endParaRPr sz="2800">
              <a:latin typeface="Myanmar Text"/>
              <a:cs typeface="Myanmar Text"/>
            </a:endParaRPr>
          </a:p>
          <a:p>
            <a:pPr marL="355600" marR="6350" indent="-342900" algn="just">
              <a:lnSpc>
                <a:spcPct val="120100"/>
              </a:lnSpc>
              <a:spcBef>
                <a:spcPts val="1005"/>
              </a:spcBef>
              <a:buClr>
                <a:srgbClr val="FFFFFF"/>
              </a:buClr>
              <a:buSzPct val="80357"/>
              <a:buFont typeface="Wingdings"/>
              <a:buChar char=""/>
              <a:tabLst>
                <a:tab pos="453390" algn="l"/>
              </a:tabLst>
            </a:pPr>
            <a:r>
              <a:rPr dirty="0"/>
              <a:t>	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The cement paste acts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as </a:t>
            </a:r>
            <a:r>
              <a:rPr sz="2800" spc="-5" dirty="0">
                <a:solidFill>
                  <a:srgbClr val="FF0000"/>
                </a:solidFill>
                <a:latin typeface="Myanmar Text"/>
                <a:cs typeface="Myanmar Text"/>
              </a:rPr>
              <a:t>glue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which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makes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a  cohesive mass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with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all the</a:t>
            </a:r>
            <a:r>
              <a:rPr sz="2800" spc="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aggregates</a:t>
            </a:r>
            <a:endParaRPr sz="2800">
              <a:latin typeface="Myanmar Text"/>
              <a:cs typeface="Myanmar Text"/>
            </a:endParaRPr>
          </a:p>
          <a:p>
            <a:pPr marL="355600" marR="5080" indent="-342900" algn="just">
              <a:lnSpc>
                <a:spcPct val="120000"/>
              </a:lnSpc>
              <a:spcBef>
                <a:spcPts val="994"/>
              </a:spcBef>
              <a:buSzPct val="80357"/>
              <a:buFont typeface="Wingdings"/>
              <a:buChar char=""/>
              <a:tabLst>
                <a:tab pos="356235" algn="l"/>
              </a:tabLst>
            </a:pP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This </a:t>
            </a:r>
            <a:r>
              <a:rPr sz="2800" spc="-5" dirty="0">
                <a:solidFill>
                  <a:srgbClr val="FF0000"/>
                </a:solidFill>
                <a:latin typeface="Myanmar Text"/>
                <a:cs typeface="Myanmar Text"/>
              </a:rPr>
              <a:t>bonding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is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important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as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the concrete fails not  because of less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strength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of aggregates but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mainly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due  to </a:t>
            </a:r>
            <a:r>
              <a:rPr sz="2800" spc="-5" dirty="0">
                <a:solidFill>
                  <a:srgbClr val="FF0000"/>
                </a:solidFill>
                <a:latin typeface="Myanmar Text"/>
                <a:cs typeface="Myanmar Text"/>
              </a:rPr>
              <a:t>failure </a:t>
            </a:r>
            <a:r>
              <a:rPr sz="2800" dirty="0">
                <a:solidFill>
                  <a:srgbClr val="FF0000"/>
                </a:solidFill>
                <a:latin typeface="Myanmar Text"/>
                <a:cs typeface="Myanmar Text"/>
              </a:rPr>
              <a:t>of</a:t>
            </a:r>
            <a:r>
              <a:rPr sz="2800" spc="-20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Myanmar Text"/>
                <a:cs typeface="Myanmar Text"/>
              </a:rPr>
              <a:t>bonding</a:t>
            </a:r>
            <a:endParaRPr sz="2800">
              <a:latin typeface="Myanmar Text"/>
              <a:cs typeface="Myanmar Tex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538198" y="137160"/>
            <a:ext cx="2403348" cy="15925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6544" y="469138"/>
            <a:ext cx="385381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0" i="0" spc="-170" dirty="0">
                <a:solidFill>
                  <a:srgbClr val="FF0000"/>
                </a:solidFill>
                <a:latin typeface="Microsoft YaHei UI Light"/>
                <a:cs typeface="Microsoft YaHei UI Light"/>
              </a:rPr>
              <a:t>Test </a:t>
            </a:r>
            <a:r>
              <a:rPr sz="4200" b="0" i="0" spc="5" dirty="0">
                <a:solidFill>
                  <a:srgbClr val="FF0000"/>
                </a:solidFill>
                <a:latin typeface="Microsoft YaHei UI Light"/>
                <a:cs typeface="Microsoft YaHei UI Light"/>
              </a:rPr>
              <a:t>Of</a:t>
            </a:r>
            <a:r>
              <a:rPr sz="4200" b="0" i="0" spc="45" dirty="0">
                <a:solidFill>
                  <a:srgbClr val="FF0000"/>
                </a:solidFill>
                <a:latin typeface="Microsoft YaHei UI Light"/>
                <a:cs typeface="Microsoft YaHei UI Light"/>
              </a:rPr>
              <a:t> </a:t>
            </a:r>
            <a:r>
              <a:rPr sz="4200" b="0" i="0" dirty="0">
                <a:solidFill>
                  <a:srgbClr val="FF0000"/>
                </a:solidFill>
                <a:latin typeface="Microsoft YaHei UI Light"/>
                <a:cs typeface="Microsoft YaHei UI Light"/>
              </a:rPr>
              <a:t>Cement;</a:t>
            </a:r>
            <a:endParaRPr sz="4200">
              <a:latin typeface="Microsoft YaHei UI Light"/>
              <a:cs typeface="Microsoft YaHei U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82116" y="2211450"/>
            <a:ext cx="80860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Normally two types </a:t>
            </a:r>
            <a:r>
              <a:rPr sz="2800" b="0" spc="-5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of </a:t>
            </a:r>
            <a:r>
              <a:rPr sz="28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cement tests </a:t>
            </a:r>
            <a:r>
              <a:rPr sz="2800" b="0" spc="-2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are</a:t>
            </a:r>
            <a:r>
              <a:rPr sz="2800" b="0" spc="16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 </a:t>
            </a:r>
            <a:r>
              <a:rPr sz="2800" b="0" spc="-1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conducted</a:t>
            </a:r>
            <a:endParaRPr sz="2800">
              <a:latin typeface="Microsoft YaHei UI Light"/>
              <a:cs typeface="Microsoft YaHei U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82116" y="3746372"/>
            <a:ext cx="4187190" cy="1218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0" spc="1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Laboratory </a:t>
            </a:r>
            <a:r>
              <a:rPr sz="28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test </a:t>
            </a:r>
            <a:r>
              <a:rPr sz="2800" b="0" spc="-5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of</a:t>
            </a:r>
            <a:r>
              <a:rPr sz="2800" b="0" spc="-1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 </a:t>
            </a:r>
            <a:r>
              <a:rPr sz="28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cement</a:t>
            </a:r>
            <a:endParaRPr sz="2800">
              <a:latin typeface="Microsoft YaHei UI Light"/>
              <a:cs typeface="Microsoft YaHei UI Light"/>
            </a:endParaRPr>
          </a:p>
          <a:p>
            <a:pPr marL="12700">
              <a:lnSpc>
                <a:spcPct val="100000"/>
              </a:lnSpc>
              <a:spcBef>
                <a:spcPts val="2675"/>
              </a:spcBef>
            </a:pPr>
            <a:r>
              <a:rPr sz="28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Field test </a:t>
            </a:r>
            <a:r>
              <a:rPr sz="2800" b="0" spc="-5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of</a:t>
            </a:r>
            <a:r>
              <a:rPr sz="2800" b="0" spc="1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 </a:t>
            </a:r>
            <a:r>
              <a:rPr sz="28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Cement</a:t>
            </a:r>
            <a:endParaRPr sz="2800">
              <a:latin typeface="Microsoft YaHei UI Light"/>
              <a:cs typeface="Microsoft YaHei UI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6693" y="14427"/>
            <a:ext cx="65639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i="0" spc="30" dirty="0">
                <a:solidFill>
                  <a:srgbClr val="FF0000"/>
                </a:solidFill>
                <a:latin typeface="Microsoft YaHei UI Light"/>
                <a:cs typeface="Microsoft YaHei UI Light"/>
              </a:rPr>
              <a:t>Laboratory </a:t>
            </a:r>
            <a:r>
              <a:rPr sz="4400" b="0" i="0" spc="5" dirty="0">
                <a:solidFill>
                  <a:srgbClr val="FF0000"/>
                </a:solidFill>
                <a:latin typeface="Microsoft YaHei UI Light"/>
                <a:cs typeface="Microsoft YaHei UI Light"/>
              </a:rPr>
              <a:t>test </a:t>
            </a:r>
            <a:r>
              <a:rPr sz="4400" b="0" i="0" spc="-65" dirty="0">
                <a:solidFill>
                  <a:srgbClr val="FF0000"/>
                </a:solidFill>
                <a:latin typeface="Microsoft YaHei UI Light"/>
                <a:cs typeface="Microsoft YaHei UI Light"/>
              </a:rPr>
              <a:t>of</a:t>
            </a:r>
            <a:r>
              <a:rPr sz="4400" b="0" i="0" spc="-165" dirty="0">
                <a:solidFill>
                  <a:srgbClr val="FF0000"/>
                </a:solidFill>
                <a:latin typeface="Microsoft YaHei UI Light"/>
                <a:cs typeface="Microsoft YaHei UI Light"/>
              </a:rPr>
              <a:t> </a:t>
            </a:r>
            <a:r>
              <a:rPr sz="4400" b="0" i="0" dirty="0">
                <a:solidFill>
                  <a:srgbClr val="FF0000"/>
                </a:solidFill>
                <a:latin typeface="Microsoft YaHei UI Light"/>
                <a:cs typeface="Microsoft YaHei UI Light"/>
              </a:rPr>
              <a:t>cement</a:t>
            </a:r>
            <a:endParaRPr sz="4400">
              <a:latin typeface="Microsoft YaHei UI Light"/>
              <a:cs typeface="Microsoft YaHei U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26693" y="630562"/>
            <a:ext cx="8985250" cy="5550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0000"/>
              </a:lnSpc>
              <a:spcBef>
                <a:spcPts val="95"/>
              </a:spcBef>
            </a:pPr>
            <a:r>
              <a:rPr sz="2600" b="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For </a:t>
            </a:r>
            <a:r>
              <a:rPr sz="26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examining </a:t>
            </a:r>
            <a:r>
              <a:rPr sz="2600" b="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the </a:t>
            </a:r>
            <a:r>
              <a:rPr sz="26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suitability </a:t>
            </a:r>
            <a:r>
              <a:rPr sz="2600" b="0" spc="-4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of </a:t>
            </a:r>
            <a:r>
              <a:rPr sz="26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cement </a:t>
            </a:r>
            <a:r>
              <a:rPr sz="2600" b="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in the </a:t>
            </a:r>
            <a:r>
              <a:rPr sz="2600" b="0" spc="-1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laboratory, </a:t>
            </a:r>
            <a:r>
              <a:rPr sz="2600" b="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the  following tests </a:t>
            </a:r>
            <a:r>
              <a:rPr sz="2600" b="0" spc="-2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are</a:t>
            </a:r>
            <a:r>
              <a:rPr sz="2600" b="0" spc="-3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 </a:t>
            </a:r>
            <a:r>
              <a:rPr sz="2600" b="0" spc="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performed</a:t>
            </a:r>
            <a:endParaRPr sz="2600">
              <a:latin typeface="Microsoft YaHei UI Light"/>
              <a:cs typeface="Microsoft YaHei UI Light"/>
            </a:endParaRPr>
          </a:p>
          <a:p>
            <a:pPr marL="398145" indent="-385445">
              <a:lnSpc>
                <a:spcPct val="100000"/>
              </a:lnSpc>
              <a:spcBef>
                <a:spcPts val="1935"/>
              </a:spcBef>
              <a:buClr>
                <a:srgbClr val="89D0D5"/>
              </a:buClr>
              <a:buSzPct val="78846"/>
              <a:buFont typeface="Wingdings"/>
              <a:buChar char=""/>
              <a:tabLst>
                <a:tab pos="398145" algn="l"/>
                <a:tab pos="398780" algn="l"/>
              </a:tabLst>
            </a:pPr>
            <a:r>
              <a:rPr sz="26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Fineness</a:t>
            </a:r>
            <a:r>
              <a:rPr sz="2600" b="0" spc="-3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 </a:t>
            </a:r>
            <a:r>
              <a:rPr sz="2600" b="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test</a:t>
            </a:r>
            <a:endParaRPr sz="2600">
              <a:latin typeface="Microsoft YaHei UI Light"/>
              <a:cs typeface="Microsoft YaHei UI Light"/>
            </a:endParaRPr>
          </a:p>
          <a:p>
            <a:pPr marL="398145" indent="-385445">
              <a:lnSpc>
                <a:spcPct val="100000"/>
              </a:lnSpc>
              <a:spcBef>
                <a:spcPts val="1930"/>
              </a:spcBef>
              <a:buClr>
                <a:srgbClr val="89D0D5"/>
              </a:buClr>
              <a:buSzPct val="78846"/>
              <a:buFont typeface="Wingdings"/>
              <a:buChar char=""/>
              <a:tabLst>
                <a:tab pos="398145" algn="l"/>
                <a:tab pos="398780" algn="l"/>
              </a:tabLst>
            </a:pPr>
            <a:r>
              <a:rPr sz="2600" b="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Consistency</a:t>
            </a:r>
            <a:r>
              <a:rPr sz="2600" b="0" spc="-2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 </a:t>
            </a:r>
            <a:r>
              <a:rPr sz="2600" b="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test</a:t>
            </a:r>
            <a:endParaRPr sz="2600">
              <a:latin typeface="Microsoft YaHei UI Light"/>
              <a:cs typeface="Microsoft YaHei UI Light"/>
            </a:endParaRPr>
          </a:p>
          <a:p>
            <a:pPr marL="299085" indent="-286385">
              <a:lnSpc>
                <a:spcPct val="100000"/>
              </a:lnSpc>
              <a:spcBef>
                <a:spcPts val="1945"/>
              </a:spcBef>
              <a:buClr>
                <a:srgbClr val="89D0D5"/>
              </a:buClr>
              <a:buSzPct val="78846"/>
              <a:buFont typeface="Wingdings"/>
              <a:buChar char=""/>
              <a:tabLst>
                <a:tab pos="299720" algn="l"/>
              </a:tabLst>
            </a:pPr>
            <a:r>
              <a:rPr sz="26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Specific</a:t>
            </a:r>
            <a:r>
              <a:rPr sz="2600" b="0" spc="-1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 </a:t>
            </a:r>
            <a:r>
              <a:rPr sz="2600" b="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gravity</a:t>
            </a:r>
            <a:endParaRPr sz="2600">
              <a:latin typeface="Microsoft YaHei UI Light"/>
              <a:cs typeface="Microsoft YaHei UI Light"/>
            </a:endParaRPr>
          </a:p>
          <a:p>
            <a:pPr marL="398145" indent="-385445">
              <a:lnSpc>
                <a:spcPct val="100000"/>
              </a:lnSpc>
              <a:spcBef>
                <a:spcPts val="1935"/>
              </a:spcBef>
              <a:buClr>
                <a:srgbClr val="89D0D5"/>
              </a:buClr>
              <a:buSzPct val="78846"/>
              <a:buFont typeface="Wingdings"/>
              <a:buChar char=""/>
              <a:tabLst>
                <a:tab pos="398145" algn="l"/>
                <a:tab pos="398780" algn="l"/>
              </a:tabLst>
            </a:pPr>
            <a:r>
              <a:rPr sz="26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Initial </a:t>
            </a:r>
            <a:r>
              <a:rPr sz="2600" b="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and Final </a:t>
            </a:r>
            <a:r>
              <a:rPr sz="26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setting </a:t>
            </a:r>
            <a:r>
              <a:rPr sz="2600" b="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time</a:t>
            </a:r>
            <a:r>
              <a:rPr sz="2600" b="0" spc="-3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 </a:t>
            </a:r>
            <a:r>
              <a:rPr sz="2600" b="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test</a:t>
            </a:r>
            <a:endParaRPr sz="2600">
              <a:latin typeface="Microsoft YaHei UI Light"/>
              <a:cs typeface="Microsoft YaHei UI Light"/>
            </a:endParaRPr>
          </a:p>
          <a:p>
            <a:pPr marL="398145" indent="-385445">
              <a:lnSpc>
                <a:spcPct val="100000"/>
              </a:lnSpc>
              <a:spcBef>
                <a:spcPts val="1930"/>
              </a:spcBef>
              <a:buClr>
                <a:srgbClr val="89D0D5"/>
              </a:buClr>
              <a:buSzPct val="78846"/>
              <a:buFont typeface="Wingdings"/>
              <a:buChar char=""/>
              <a:tabLst>
                <a:tab pos="398145" algn="l"/>
                <a:tab pos="398780" algn="l"/>
              </a:tabLst>
            </a:pPr>
            <a:r>
              <a:rPr sz="26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Soundness</a:t>
            </a:r>
            <a:r>
              <a:rPr sz="2600" b="0" spc="-1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 </a:t>
            </a:r>
            <a:r>
              <a:rPr sz="2600" b="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test</a:t>
            </a:r>
            <a:endParaRPr sz="2600">
              <a:latin typeface="Microsoft YaHei UI Light"/>
              <a:cs typeface="Microsoft YaHei UI Light"/>
            </a:endParaRPr>
          </a:p>
          <a:p>
            <a:pPr marL="299085" indent="-286385">
              <a:lnSpc>
                <a:spcPct val="100000"/>
              </a:lnSpc>
              <a:spcBef>
                <a:spcPts val="1945"/>
              </a:spcBef>
              <a:buClr>
                <a:srgbClr val="89D0D5"/>
              </a:buClr>
              <a:buSzPct val="78846"/>
              <a:buFont typeface="Wingdings"/>
              <a:buChar char=""/>
              <a:tabLst>
                <a:tab pos="299720" algn="l"/>
              </a:tabLst>
            </a:pPr>
            <a:r>
              <a:rPr sz="2600" b="0" spc="-1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Compressive strength</a:t>
            </a:r>
            <a:r>
              <a:rPr sz="26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 </a:t>
            </a:r>
            <a:r>
              <a:rPr sz="2600" b="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test</a:t>
            </a:r>
            <a:endParaRPr sz="2600">
              <a:latin typeface="Microsoft YaHei UI Light"/>
              <a:cs typeface="Microsoft YaHei UI Light"/>
            </a:endParaRPr>
          </a:p>
          <a:p>
            <a:pPr marL="299085" indent="-286385">
              <a:lnSpc>
                <a:spcPct val="100000"/>
              </a:lnSpc>
              <a:spcBef>
                <a:spcPts val="1935"/>
              </a:spcBef>
              <a:buClr>
                <a:srgbClr val="89D0D5"/>
              </a:buClr>
              <a:buSzPct val="78846"/>
              <a:buFont typeface="Wingdings"/>
              <a:buChar char=""/>
              <a:tabLst>
                <a:tab pos="299720" algn="l"/>
              </a:tabLst>
            </a:pPr>
            <a:r>
              <a:rPr sz="26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Loss </a:t>
            </a:r>
            <a:r>
              <a:rPr sz="2600" b="0" spc="-40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of </a:t>
            </a:r>
            <a:r>
              <a:rPr sz="2600" b="0" spc="-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Ignition</a:t>
            </a:r>
            <a:r>
              <a:rPr sz="2600" b="0" spc="35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 </a:t>
            </a:r>
            <a:r>
              <a:rPr sz="2600" b="0" spc="-114" dirty="0">
                <a:solidFill>
                  <a:srgbClr val="FFFFFF"/>
                </a:solidFill>
                <a:latin typeface="Microsoft YaHei UI Light"/>
                <a:cs typeface="Microsoft YaHei UI Light"/>
              </a:rPr>
              <a:t>Test</a:t>
            </a:r>
            <a:endParaRPr sz="2600">
              <a:latin typeface="Microsoft YaHei UI Light"/>
              <a:cs typeface="Microsoft YaHei UI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4916" y="368833"/>
            <a:ext cx="3498850" cy="4114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500" i="1" spc="-50" dirty="0">
                <a:solidFill>
                  <a:srgbClr val="EBEBEB"/>
                </a:solidFill>
                <a:latin typeface="Myanmar Text"/>
                <a:cs typeface="Myanmar Text"/>
              </a:rPr>
              <a:t>Laboratory </a:t>
            </a:r>
            <a:r>
              <a:rPr sz="2500" i="1" spc="-45" dirty="0">
                <a:solidFill>
                  <a:srgbClr val="EBEBEB"/>
                </a:solidFill>
                <a:latin typeface="Myanmar Text"/>
                <a:cs typeface="Myanmar Text"/>
              </a:rPr>
              <a:t>test </a:t>
            </a:r>
            <a:r>
              <a:rPr sz="2500" i="1" spc="-50" dirty="0">
                <a:solidFill>
                  <a:srgbClr val="EBEBEB"/>
                </a:solidFill>
                <a:latin typeface="Myanmar Text"/>
                <a:cs typeface="Myanmar Text"/>
              </a:rPr>
              <a:t>of</a:t>
            </a:r>
            <a:r>
              <a:rPr sz="2500" i="1" spc="-35" dirty="0">
                <a:solidFill>
                  <a:srgbClr val="EBEBEB"/>
                </a:solidFill>
                <a:latin typeface="Myanmar Text"/>
                <a:cs typeface="Myanmar Text"/>
              </a:rPr>
              <a:t> </a:t>
            </a:r>
            <a:r>
              <a:rPr sz="2500" i="1" spc="-55" dirty="0">
                <a:solidFill>
                  <a:srgbClr val="EBEBEB"/>
                </a:solidFill>
                <a:latin typeface="Myanmar Text"/>
                <a:cs typeface="Myanmar Text"/>
              </a:rPr>
              <a:t>cement</a:t>
            </a:r>
            <a:endParaRPr sz="2500">
              <a:latin typeface="Myanmar Text"/>
              <a:cs typeface="Myanmar Tex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58950" y="751713"/>
            <a:ext cx="356171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b="1" i="0" spc="-5" dirty="0">
                <a:solidFill>
                  <a:srgbClr val="FF0000"/>
                </a:solidFill>
                <a:latin typeface="Myanmar Text"/>
                <a:cs typeface="Myanmar Text"/>
              </a:rPr>
              <a:t>FINENESS</a:t>
            </a:r>
            <a:r>
              <a:rPr sz="3900" b="1" i="0" spc="-105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3900" b="1" i="0" dirty="0">
                <a:solidFill>
                  <a:srgbClr val="FF0000"/>
                </a:solidFill>
                <a:latin typeface="Myanmar Text"/>
                <a:cs typeface="Myanmar Text"/>
              </a:rPr>
              <a:t>TEST</a:t>
            </a:r>
            <a:endParaRPr sz="3900">
              <a:latin typeface="Myanmar Text"/>
              <a:cs typeface="Myanmar Tex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58950" y="1469212"/>
            <a:ext cx="9079230" cy="454787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434"/>
              </a:spcBef>
            </a:pP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Fineness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of cement affects </a:t>
            </a:r>
            <a:r>
              <a:rPr sz="28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Myanmar Text"/>
                <a:cs typeface="Myanmar Text"/>
                <a:hlinkClick r:id="rId2"/>
              </a:rPr>
              <a:t>hydration rate</a:t>
            </a:r>
            <a:r>
              <a:rPr sz="2800" spc="-5" dirty="0">
                <a:solidFill>
                  <a:srgbClr val="57C1B9"/>
                </a:solidFill>
                <a:latin typeface="Myanmar Text"/>
                <a:cs typeface="Myanmar Text"/>
                <a:hlinkClick r:id="rId2"/>
              </a:rPr>
              <a:t>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hence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the rate 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strength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gain. The smaller the particle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size, the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greater  the surface area-to-volume ratio, and thus, the more area  available for water-cement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interaction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per unit volume.  Therefore finer cement reacts faster with water and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the 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rate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development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strength and corresponding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heat  of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hydration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is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high.</a:t>
            </a:r>
            <a:endParaRPr sz="2800">
              <a:latin typeface="Myanmar Text"/>
              <a:cs typeface="Myanmar Tex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350">
              <a:latin typeface="Times New Roman"/>
              <a:cs typeface="Times New Roman"/>
            </a:endParaRPr>
          </a:p>
          <a:p>
            <a:pPr marL="12700" marR="5715" algn="just">
              <a:lnSpc>
                <a:spcPct val="89800"/>
              </a:lnSpc>
            </a:pPr>
            <a:r>
              <a:rPr sz="2800" b="1" spc="-5" dirty="0">
                <a:solidFill>
                  <a:srgbClr val="FF0000"/>
                </a:solidFill>
                <a:latin typeface="Myanmar Text"/>
                <a:cs typeface="Myanmar Text"/>
              </a:rPr>
              <a:t>Fineness test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is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used to check the proper grinding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of 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cement and measures the surface area </a:t>
            </a:r>
            <a:r>
              <a:rPr sz="2800" dirty="0">
                <a:solidFill>
                  <a:srgbClr val="FFFFFF"/>
                </a:solidFill>
                <a:latin typeface="Myanmar Text"/>
                <a:cs typeface="Myanmar Text"/>
              </a:rPr>
              <a:t>of </a:t>
            </a:r>
            <a:r>
              <a:rPr sz="2800" spc="-10" dirty="0">
                <a:solidFill>
                  <a:srgbClr val="FFFFFF"/>
                </a:solidFill>
                <a:latin typeface="Myanmar Text"/>
                <a:cs typeface="Myanmar Text"/>
              </a:rPr>
              <a:t>the</a:t>
            </a:r>
            <a:r>
              <a:rPr sz="2800" spc="57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cement  particles per unit</a:t>
            </a:r>
            <a:r>
              <a:rPr sz="2800" spc="1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Myanmar Text"/>
                <a:cs typeface="Myanmar Text"/>
              </a:rPr>
              <a:t>mass.</a:t>
            </a:r>
            <a:endParaRPr sz="2800">
              <a:latin typeface="Myanmar Text"/>
              <a:cs typeface="Myanmar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3183" y="-103308"/>
            <a:ext cx="10618217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0" dirty="0"/>
              <a:t>Laboratory </a:t>
            </a:r>
            <a:r>
              <a:rPr spc="-45" dirty="0"/>
              <a:t>test of</a:t>
            </a:r>
            <a:r>
              <a:rPr spc="-40" dirty="0"/>
              <a:t> </a:t>
            </a:r>
            <a:r>
              <a:rPr spc="-55" dirty="0"/>
              <a:t>cement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04569" y="318897"/>
            <a:ext cx="8832850" cy="298005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2400" b="1" spc="-5" dirty="0">
                <a:solidFill>
                  <a:srgbClr val="FFFFFF"/>
                </a:solidFill>
                <a:latin typeface="Myanmar Text"/>
                <a:cs typeface="Myanmar Text"/>
              </a:rPr>
              <a:t>There </a:t>
            </a:r>
            <a:r>
              <a:rPr sz="2400" b="1" dirty="0">
                <a:solidFill>
                  <a:srgbClr val="FFFFFF"/>
                </a:solidFill>
                <a:latin typeface="Myanmar Text"/>
                <a:cs typeface="Myanmar Text"/>
              </a:rPr>
              <a:t>are </a:t>
            </a:r>
            <a:r>
              <a:rPr sz="2400" b="1" spc="-5" dirty="0">
                <a:solidFill>
                  <a:srgbClr val="FFFFFF"/>
                </a:solidFill>
                <a:latin typeface="Myanmar Text"/>
                <a:cs typeface="Myanmar Text"/>
              </a:rPr>
              <a:t>two method of testing fineness of</a:t>
            </a:r>
            <a:r>
              <a:rPr sz="2400" b="1" spc="3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Myanmar Text"/>
                <a:cs typeface="Myanmar Text"/>
              </a:rPr>
              <a:t>cement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;</a:t>
            </a:r>
            <a:endParaRPr sz="2400" dirty="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b="1" spc="-5" dirty="0">
                <a:solidFill>
                  <a:srgbClr val="FFFFFF"/>
                </a:solidFill>
                <a:latin typeface="Myanmar Text"/>
                <a:cs typeface="Myanmar Text"/>
              </a:rPr>
              <a:t>Sieving</a:t>
            </a:r>
            <a:r>
              <a:rPr sz="2400" b="1" spc="1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Myanmar Text"/>
                <a:cs typeface="Myanmar Text"/>
              </a:rPr>
              <a:t>method</a:t>
            </a:r>
            <a:endParaRPr sz="2400" dirty="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1025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b="1" spc="-5" dirty="0">
                <a:solidFill>
                  <a:srgbClr val="FFFFFF"/>
                </a:solidFill>
                <a:latin typeface="Myanmar Text"/>
                <a:cs typeface="Myanmar Text"/>
              </a:rPr>
              <a:t>Air permeability method</a:t>
            </a:r>
            <a:r>
              <a:rPr sz="2400" b="1" spc="1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Myanmar Text"/>
                <a:cs typeface="Myanmar Text"/>
              </a:rPr>
              <a:t>(Blaine)</a:t>
            </a:r>
            <a:endParaRPr sz="2400" dirty="0">
              <a:latin typeface="Myanmar Text"/>
              <a:cs typeface="Myanmar Tex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spc="-5" dirty="0">
                <a:solidFill>
                  <a:srgbClr val="FF0000"/>
                </a:solidFill>
                <a:latin typeface="Myanmar Text"/>
                <a:cs typeface="Myanmar Text"/>
              </a:rPr>
              <a:t>Sieving</a:t>
            </a:r>
            <a:r>
              <a:rPr sz="2400" b="1" spc="20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Myanmar Text"/>
                <a:cs typeface="Myanmar Text"/>
              </a:rPr>
              <a:t>method</a:t>
            </a:r>
            <a:endParaRPr sz="2400" dirty="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In</a:t>
            </a:r>
            <a:r>
              <a:rPr sz="2400" spc="10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this</a:t>
            </a:r>
            <a:r>
              <a:rPr sz="2400" spc="10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method</a:t>
            </a:r>
            <a:r>
              <a:rPr sz="2400" spc="1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dry</a:t>
            </a:r>
            <a:r>
              <a:rPr sz="2400" spc="114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sieving</a:t>
            </a:r>
            <a:r>
              <a:rPr sz="2400" spc="12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is</a:t>
            </a:r>
            <a:r>
              <a:rPr sz="2400" spc="1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used,</a:t>
            </a:r>
            <a:r>
              <a:rPr sz="2400" spc="10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</a:t>
            </a:r>
            <a:r>
              <a:rPr sz="2400" spc="114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principle</a:t>
            </a:r>
            <a:r>
              <a:rPr sz="2400" spc="12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</a:t>
            </a:r>
            <a:r>
              <a:rPr sz="2400" spc="114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this</a:t>
            </a:r>
            <a:r>
              <a:rPr sz="2400" spc="114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is</a:t>
            </a:r>
            <a:r>
              <a:rPr sz="2400" spc="1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that</a:t>
            </a:r>
            <a:r>
              <a:rPr sz="2400" spc="114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Myanmar Text"/>
                <a:cs typeface="Myanmar Text"/>
              </a:rPr>
              <a:t>we</a:t>
            </a:r>
            <a:endParaRPr sz="2400" dirty="0">
              <a:latin typeface="Myanmar Text"/>
              <a:cs typeface="Myanmar Tex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04569" y="3273044"/>
            <a:ext cx="88296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24635" algn="l"/>
                <a:tab pos="2096135" algn="l"/>
                <a:tab pos="3691890" algn="l"/>
                <a:tab pos="4103370" algn="l"/>
                <a:tab pos="5237480" algn="l"/>
                <a:tab pos="6234430" algn="l"/>
                <a:tab pos="7057390" algn="l"/>
                <a:tab pos="7695565" algn="l"/>
                <a:tab pos="8035290" algn="l"/>
              </a:tabLst>
            </a:pP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determine	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	proportion	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	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cement	whose	grain	size	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is	larger</a:t>
            </a:r>
            <a:endParaRPr sz="2400">
              <a:latin typeface="Myanmar Text"/>
              <a:cs typeface="Myanmar Tex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04569" y="3512311"/>
            <a:ext cx="7611109" cy="1996439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then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specified sieve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size.</a:t>
            </a:r>
            <a:endParaRPr sz="24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2400" b="1" spc="-5" dirty="0">
                <a:solidFill>
                  <a:srgbClr val="FFFFFF"/>
                </a:solidFill>
                <a:latin typeface="Myanmar Text"/>
                <a:cs typeface="Myanmar Text"/>
              </a:rPr>
              <a:t>The apparatus</a:t>
            </a:r>
            <a:r>
              <a:rPr sz="2400" b="1" spc="-2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b="1" dirty="0">
                <a:solidFill>
                  <a:srgbClr val="FFFFFF"/>
                </a:solidFill>
                <a:latin typeface="Myanmar Text"/>
                <a:cs typeface="Myanmar Text"/>
              </a:rPr>
              <a:t>used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;</a:t>
            </a:r>
            <a:endParaRPr sz="24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90µm IS</a:t>
            </a:r>
            <a:r>
              <a:rPr sz="2400" spc="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Sieve</a:t>
            </a:r>
            <a:endParaRPr sz="24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Balance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capable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of weighing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10g to the nearest</a:t>
            </a:r>
            <a:r>
              <a:rPr sz="2400" spc="3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10mg</a:t>
            </a:r>
            <a:endParaRPr sz="2400">
              <a:latin typeface="Myanmar Text"/>
              <a:cs typeface="Myanmar Tex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04569" y="5611164"/>
            <a:ext cx="883031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900" spc="1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900" spc="1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A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nylon or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pure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bristle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brush, preferably with 25 to 40mm -for 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cleaning </a:t>
            </a:r>
            <a:r>
              <a:rPr sz="2400" dirty="0">
                <a:solidFill>
                  <a:srgbClr val="FFFFFF"/>
                </a:solidFill>
                <a:latin typeface="Myanmar Text"/>
                <a:cs typeface="Myanmar Text"/>
              </a:rPr>
              <a:t>the</a:t>
            </a:r>
            <a:r>
              <a:rPr sz="2400" spc="4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Myanmar Text"/>
                <a:cs typeface="Myanmar Text"/>
              </a:rPr>
              <a:t>sieve.</a:t>
            </a:r>
            <a:endParaRPr sz="2400">
              <a:latin typeface="Myanmar Text"/>
              <a:cs typeface="Myanmar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0116" y="92538"/>
            <a:ext cx="262382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i="1" spc="-50" dirty="0">
                <a:solidFill>
                  <a:srgbClr val="EBEBEB"/>
                </a:solidFill>
                <a:latin typeface="Myanmar Text"/>
                <a:cs typeface="Myanmar Text"/>
              </a:rPr>
              <a:t>Laboratory </a:t>
            </a:r>
            <a:r>
              <a:rPr sz="1900" i="1" spc="-45" dirty="0">
                <a:solidFill>
                  <a:srgbClr val="EBEBEB"/>
                </a:solidFill>
                <a:latin typeface="Myanmar Text"/>
                <a:cs typeface="Myanmar Text"/>
              </a:rPr>
              <a:t>test of</a:t>
            </a:r>
            <a:r>
              <a:rPr sz="1900" i="1" spc="-75" dirty="0">
                <a:solidFill>
                  <a:srgbClr val="EBEBEB"/>
                </a:solidFill>
                <a:latin typeface="Myanmar Text"/>
                <a:cs typeface="Myanmar Text"/>
              </a:rPr>
              <a:t> </a:t>
            </a:r>
            <a:r>
              <a:rPr sz="1900" i="1" spc="-60" dirty="0">
                <a:solidFill>
                  <a:srgbClr val="EBEBEB"/>
                </a:solidFill>
                <a:latin typeface="Myanmar Text"/>
                <a:cs typeface="Myanmar Text"/>
              </a:rPr>
              <a:t>cement</a:t>
            </a:r>
            <a:endParaRPr sz="1900">
              <a:latin typeface="Myanmar Text"/>
              <a:cs typeface="Myanmar Tex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1155" y="421386"/>
            <a:ext cx="14268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i="0" spc="-5" dirty="0">
                <a:solidFill>
                  <a:srgbClr val="FF0000"/>
                </a:solidFill>
                <a:latin typeface="Myanmar Text"/>
                <a:cs typeface="Myanmar Text"/>
              </a:rPr>
              <a:t>Procedures;</a:t>
            </a:r>
            <a:endParaRPr sz="2000">
              <a:latin typeface="Myanmar Text"/>
              <a:cs typeface="Myanmar Tex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21155" y="852677"/>
            <a:ext cx="9225280" cy="21082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985">
              <a:lnSpc>
                <a:spcPct val="100000"/>
              </a:lnSpc>
              <a:spcBef>
                <a:spcPts val="105"/>
              </a:spcBef>
              <a:buClr>
                <a:srgbClr val="FF0000"/>
              </a:buClr>
              <a:buAutoNum type="romanLcParenBoth"/>
              <a:tabLst>
                <a:tab pos="320675" algn="l"/>
              </a:tabLst>
            </a:pP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Weigh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approximately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10g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 cement to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nearest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0.01g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and </a:t>
            </a:r>
            <a:r>
              <a:rPr sz="2000" spc="-10" dirty="0">
                <a:solidFill>
                  <a:srgbClr val="FFFFFF"/>
                </a:solidFill>
                <a:latin typeface="Myanmar Text"/>
                <a:cs typeface="Myanmar Text"/>
              </a:rPr>
              <a:t>place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it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on the 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sieve</a:t>
            </a:r>
            <a:endParaRPr sz="2000">
              <a:latin typeface="Myanmar Text"/>
              <a:cs typeface="Myanmar Text"/>
            </a:endParaRPr>
          </a:p>
          <a:p>
            <a:pPr marL="12700" marR="6985">
              <a:lnSpc>
                <a:spcPct val="100000"/>
              </a:lnSpc>
              <a:spcBef>
                <a:spcPts val="994"/>
              </a:spcBef>
              <a:buClr>
                <a:srgbClr val="FF0000"/>
              </a:buClr>
              <a:buAutoNum type="romanLcParenBoth"/>
              <a:tabLst>
                <a:tab pos="384810" algn="l"/>
              </a:tabLst>
            </a:pP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Agitate the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sieve by swirling, planetary and linear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movements, until no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more  fine material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passes through</a:t>
            </a:r>
            <a:r>
              <a:rPr sz="2000" spc="-1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it.</a:t>
            </a:r>
            <a:endParaRPr sz="2000">
              <a:latin typeface="Myanmar Text"/>
              <a:cs typeface="Myanmar Text"/>
            </a:endParaRPr>
          </a:p>
          <a:p>
            <a:pPr marL="12700" marR="5080">
              <a:lnSpc>
                <a:spcPct val="100000"/>
              </a:lnSpc>
              <a:spcBef>
                <a:spcPts val="994"/>
              </a:spcBef>
              <a:buClr>
                <a:srgbClr val="FF0000"/>
              </a:buClr>
              <a:buAutoNum type="romanLcParenBoth"/>
              <a:tabLst>
                <a:tab pos="442595" algn="l"/>
              </a:tabLst>
            </a:pP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Weigh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the residue </a:t>
            </a:r>
            <a:r>
              <a:rPr sz="2000" spc="5" dirty="0">
                <a:solidFill>
                  <a:srgbClr val="FFFFFF"/>
                </a:solidFill>
                <a:latin typeface="Myanmar Text"/>
                <a:cs typeface="Myanmar Text"/>
              </a:rPr>
              <a:t>and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express its mass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as a percentage of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quantity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first 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placed on the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sieve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to the nearest 0.1</a:t>
            </a:r>
            <a:r>
              <a:rPr sz="2000" spc="-1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percent.</a:t>
            </a:r>
            <a:endParaRPr sz="2000">
              <a:latin typeface="Myanmar Text"/>
              <a:cs typeface="Myanmar Tex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21155" y="3049221"/>
            <a:ext cx="9224645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i="1" spc="-45" dirty="0">
                <a:solidFill>
                  <a:srgbClr val="FF0000"/>
                </a:solidFill>
                <a:latin typeface="Myanmar Text"/>
                <a:cs typeface="Myanmar Text"/>
              </a:rPr>
              <a:t>Note</a:t>
            </a:r>
            <a:r>
              <a:rPr sz="2000" spc="-45" dirty="0">
                <a:solidFill>
                  <a:srgbClr val="FFFFFF"/>
                </a:solidFill>
                <a:latin typeface="Myanmar Text"/>
                <a:cs typeface="Myanmar Text"/>
              </a:rPr>
              <a:t>: </a:t>
            </a:r>
            <a:r>
              <a:rPr sz="2000" spc="5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weight of residue should not exceed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10% for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Ordnally Portland</a:t>
            </a:r>
            <a:r>
              <a:rPr sz="2000" spc="32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Cement</a:t>
            </a:r>
            <a:endParaRPr sz="2000">
              <a:latin typeface="Myanmar Text"/>
              <a:cs typeface="Myanmar Tex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21155" y="3240379"/>
            <a:ext cx="7454900" cy="1754505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(OPC).</a:t>
            </a:r>
            <a:endParaRPr sz="20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2000" b="1" spc="-5" dirty="0">
                <a:solidFill>
                  <a:srgbClr val="FF0000"/>
                </a:solidFill>
                <a:latin typeface="Myanmar Text"/>
                <a:cs typeface="Myanmar Text"/>
              </a:rPr>
              <a:t>Disadvantages of finenes</a:t>
            </a:r>
            <a:r>
              <a:rPr sz="2000" b="1" spc="-35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2000" b="1" dirty="0">
                <a:solidFill>
                  <a:srgbClr val="FF0000"/>
                </a:solidFill>
                <a:latin typeface="Myanmar Text"/>
                <a:cs typeface="Myanmar Text"/>
              </a:rPr>
              <a:t>cement</a:t>
            </a:r>
            <a:endParaRPr sz="20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  <a:tabLst>
                <a:tab pos="354965" algn="l"/>
              </a:tabLst>
            </a:pPr>
            <a:r>
              <a:rPr sz="1600" spc="-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Higher fineness requires higher grinding resulting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in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high</a:t>
            </a:r>
            <a:r>
              <a:rPr sz="2000" spc="5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cost</a:t>
            </a:r>
            <a:endParaRPr sz="20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spc="-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Finer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cements deteriorate faster upon exposure to</a:t>
            </a:r>
            <a:r>
              <a:rPr sz="2000" spc="-1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atmosphere.</a:t>
            </a:r>
            <a:endParaRPr sz="2000">
              <a:latin typeface="Myanmar Text"/>
              <a:cs typeface="Myanmar Tex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21155" y="5094859"/>
            <a:ext cx="92265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600" spc="-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Finer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cements require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more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gypsum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for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proper hydration. ( unsoundness</a:t>
            </a:r>
            <a:r>
              <a:rPr sz="2000" spc="41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of</a:t>
            </a:r>
            <a:endParaRPr sz="2000">
              <a:latin typeface="Myanmar Text"/>
              <a:cs typeface="Myanmar Tex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21155" y="5273751"/>
            <a:ext cx="6220460" cy="88836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1095"/>
              </a:spcBef>
            </a:pP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cement)</a:t>
            </a:r>
            <a:endParaRPr sz="20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-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Finer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cements require </a:t>
            </a:r>
            <a:r>
              <a:rPr sz="2000" spc="-5" dirty="0">
                <a:solidFill>
                  <a:srgbClr val="FFFFFF"/>
                </a:solidFill>
                <a:latin typeface="Myanmar Text"/>
                <a:cs typeface="Myanmar Text"/>
              </a:rPr>
              <a:t>more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water hence high</a:t>
            </a:r>
            <a:r>
              <a:rPr sz="2000" spc="2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2000" dirty="0">
                <a:solidFill>
                  <a:srgbClr val="FFFFFF"/>
                </a:solidFill>
                <a:latin typeface="Myanmar Text"/>
                <a:cs typeface="Myanmar Text"/>
              </a:rPr>
              <a:t>pores.</a:t>
            </a:r>
            <a:endParaRPr sz="2000">
              <a:latin typeface="Myanmar Text"/>
              <a:cs typeface="Myanmar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592" y="-118066"/>
            <a:ext cx="11233608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0" dirty="0"/>
              <a:t>Laboratory </a:t>
            </a:r>
            <a:r>
              <a:rPr spc="-45" dirty="0"/>
              <a:t>test </a:t>
            </a:r>
            <a:r>
              <a:rPr spc="-50" dirty="0"/>
              <a:t>of</a:t>
            </a:r>
            <a:r>
              <a:rPr spc="-35" dirty="0"/>
              <a:t> </a:t>
            </a:r>
            <a:r>
              <a:rPr spc="-55" dirty="0"/>
              <a:t>cement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2271" y="262534"/>
            <a:ext cx="9008745" cy="2938145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1900" b="1" spc="-10" dirty="0">
                <a:solidFill>
                  <a:srgbClr val="FF0000"/>
                </a:solidFill>
                <a:latin typeface="Myanmar Text"/>
                <a:cs typeface="Myanmar Text"/>
              </a:rPr>
              <a:t>Air </a:t>
            </a:r>
            <a:r>
              <a:rPr sz="1900" b="1" spc="-5" dirty="0">
                <a:solidFill>
                  <a:srgbClr val="FF0000"/>
                </a:solidFill>
                <a:latin typeface="Myanmar Text"/>
                <a:cs typeface="Myanmar Text"/>
              </a:rPr>
              <a:t>permeability </a:t>
            </a:r>
            <a:r>
              <a:rPr sz="1900" b="1" spc="-10" dirty="0">
                <a:solidFill>
                  <a:srgbClr val="FF0000"/>
                </a:solidFill>
                <a:latin typeface="Myanmar Text"/>
                <a:cs typeface="Myanmar Text"/>
              </a:rPr>
              <a:t>method</a:t>
            </a:r>
            <a:r>
              <a:rPr sz="1900" b="1" spc="30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1900" b="1" spc="-10" dirty="0">
                <a:solidFill>
                  <a:srgbClr val="FF0000"/>
                </a:solidFill>
                <a:latin typeface="Myanmar Text"/>
                <a:cs typeface="Myanmar Text"/>
              </a:rPr>
              <a:t>(Blaine)</a:t>
            </a:r>
            <a:endParaRPr sz="19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aim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is to determine the fineness or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surface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area per gram of the</a:t>
            </a:r>
            <a:r>
              <a:rPr sz="1900" spc="22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cement.</a:t>
            </a:r>
            <a:endParaRPr sz="19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1900" b="1" spc="-5" dirty="0">
                <a:solidFill>
                  <a:srgbClr val="FF0000"/>
                </a:solidFill>
                <a:latin typeface="Myanmar Text"/>
                <a:cs typeface="Myanmar Text"/>
              </a:rPr>
              <a:t>Procedures;</a:t>
            </a:r>
            <a:endParaRPr sz="19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500" spc="2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500" spc="2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Put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a filter paper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into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the cell then weight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2.84g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of cement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sample into</a:t>
            </a:r>
            <a:r>
              <a:rPr sz="1900" spc="28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it.</a:t>
            </a:r>
            <a:endParaRPr sz="19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500" spc="2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500" spc="2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Put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another filter paper on it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and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compress with the</a:t>
            </a:r>
            <a:r>
              <a:rPr sz="1900" spc="15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plunger.</a:t>
            </a:r>
            <a:endParaRPr sz="19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500" spc="2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500" spc="2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Attach the cell on top of the </a:t>
            </a:r>
            <a:r>
              <a:rPr sz="1900" dirty="0">
                <a:solidFill>
                  <a:srgbClr val="FFFFFF"/>
                </a:solidFill>
                <a:latin typeface="Myanmar Text"/>
                <a:cs typeface="Myanmar Text"/>
              </a:rPr>
              <a:t>U-tube</a:t>
            </a:r>
            <a:r>
              <a:rPr sz="1900" spc="7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manometer.</a:t>
            </a:r>
            <a:endParaRPr sz="190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500" spc="2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500" spc="2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Evacuate the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air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in the manometer through the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side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tube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using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aspirator</a:t>
            </a:r>
            <a:r>
              <a:rPr sz="1900" spc="285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bulb</a:t>
            </a:r>
            <a:endParaRPr sz="1900">
              <a:latin typeface="Myanmar Text"/>
              <a:cs typeface="Myanmar Tex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95222" y="3176142"/>
            <a:ext cx="2908935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until the oil reaches level</a:t>
            </a:r>
            <a:r>
              <a:rPr sz="1900" spc="3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1.</a:t>
            </a:r>
            <a:endParaRPr sz="1900">
              <a:latin typeface="Myanmar Text"/>
              <a:cs typeface="Myanmar Tex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2271" y="3465093"/>
            <a:ext cx="9152890" cy="254698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500" spc="2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500" spc="2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Close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the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side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valve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and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monitor the oil as it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start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to</a:t>
            </a:r>
            <a:r>
              <a:rPr sz="1900" spc="18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fall.</a:t>
            </a:r>
            <a:endParaRPr sz="1900" dirty="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500" spc="2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500" spc="2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Using a stop watch,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measure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the time taken for the oil to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fall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from level 2 to level</a:t>
            </a:r>
            <a:r>
              <a:rPr sz="1900" spc="28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3</a:t>
            </a:r>
            <a:endParaRPr sz="1900" dirty="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1370"/>
              </a:spcBef>
              <a:tabLst>
                <a:tab pos="2243455" algn="l"/>
              </a:tabLst>
            </a:pPr>
            <a:r>
              <a:rPr sz="1900" spc="-10" dirty="0">
                <a:solidFill>
                  <a:srgbClr val="FF0000"/>
                </a:solidFill>
                <a:latin typeface="Myanmar Text"/>
                <a:cs typeface="Myanmar Text"/>
              </a:rPr>
              <a:t>Blaine</a:t>
            </a:r>
            <a:r>
              <a:rPr sz="1900" spc="25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1900" spc="-5" dirty="0">
                <a:solidFill>
                  <a:srgbClr val="FF0000"/>
                </a:solidFill>
                <a:latin typeface="Myanmar Text"/>
                <a:cs typeface="Myanmar Text"/>
              </a:rPr>
              <a:t>=k</a:t>
            </a:r>
            <a:r>
              <a:rPr sz="1900" spc="-5" dirty="0">
                <a:solidFill>
                  <a:srgbClr val="FF0000"/>
                </a:solidFill>
                <a:latin typeface="Cambria Math"/>
                <a:cs typeface="Cambria Math"/>
              </a:rPr>
              <a:t>√</a:t>
            </a:r>
            <a:r>
              <a:rPr sz="1900" spc="-5" dirty="0">
                <a:solidFill>
                  <a:srgbClr val="FF0000"/>
                </a:solidFill>
                <a:latin typeface="Myanmar Text"/>
                <a:cs typeface="Myanmar Text"/>
              </a:rPr>
              <a:t>t	where k is</a:t>
            </a:r>
            <a:r>
              <a:rPr sz="1900" spc="20" dirty="0">
                <a:solidFill>
                  <a:srgbClr val="FF0000"/>
                </a:solidFill>
                <a:latin typeface="Myanmar Text"/>
                <a:cs typeface="Myanmar Text"/>
              </a:rPr>
              <a:t> </a:t>
            </a:r>
            <a:r>
              <a:rPr sz="1900" spc="-10" dirty="0">
                <a:solidFill>
                  <a:srgbClr val="FF0000"/>
                </a:solidFill>
                <a:latin typeface="Myanmar Text"/>
                <a:cs typeface="Myanmar Text"/>
              </a:rPr>
              <a:t>523.0547</a:t>
            </a:r>
            <a:endParaRPr sz="1900" dirty="0">
              <a:latin typeface="Myanmar Text"/>
              <a:cs typeface="Myanmar Text"/>
            </a:endParaRPr>
          </a:p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sz="1900" b="1" spc="-10" dirty="0">
                <a:solidFill>
                  <a:srgbClr val="FFFFFF"/>
                </a:solidFill>
                <a:latin typeface="Myanmar Text"/>
                <a:cs typeface="Myanmar Text"/>
              </a:rPr>
              <a:t>Example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: 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when t is obtained a</a:t>
            </a:r>
            <a:r>
              <a:rPr sz="1900" spc="8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29sec</a:t>
            </a:r>
            <a:endParaRPr sz="1900" dirty="0">
              <a:latin typeface="Myanmar Text"/>
              <a:cs typeface="Myanmar Text"/>
            </a:endParaRPr>
          </a:p>
          <a:p>
            <a:pPr marL="812800">
              <a:lnSpc>
                <a:spcPct val="100000"/>
              </a:lnSpc>
              <a:spcBef>
                <a:spcPts val="1200"/>
              </a:spcBef>
            </a:pP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S=523.0547</a:t>
            </a:r>
            <a:r>
              <a:rPr sz="1900" spc="-10" dirty="0">
                <a:solidFill>
                  <a:srgbClr val="FFFFFF"/>
                </a:solidFill>
                <a:latin typeface="Arial"/>
                <a:cs typeface="Arial"/>
              </a:rPr>
              <a:t>√</a:t>
            </a:r>
            <a:r>
              <a:rPr sz="1900" spc="-10" dirty="0">
                <a:solidFill>
                  <a:srgbClr val="FFFFFF"/>
                </a:solidFill>
                <a:latin typeface="Myanmar Text"/>
                <a:cs typeface="Myanmar Text"/>
              </a:rPr>
              <a:t>29</a:t>
            </a:r>
            <a:endParaRPr sz="1900" dirty="0">
              <a:latin typeface="Myanmar Text"/>
              <a:cs typeface="Myanmar Text"/>
            </a:endParaRPr>
          </a:p>
          <a:p>
            <a:pPr marL="678180">
              <a:lnSpc>
                <a:spcPct val="100000"/>
              </a:lnSpc>
              <a:spcBef>
                <a:spcPts val="795"/>
              </a:spcBef>
            </a:pP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S=2817cm</a:t>
            </a:r>
            <a:r>
              <a:rPr sz="1875" spc="-7" baseline="26666" dirty="0">
                <a:solidFill>
                  <a:srgbClr val="FFFFFF"/>
                </a:solidFill>
                <a:latin typeface="Myanmar Text"/>
                <a:cs typeface="Myanmar Text"/>
              </a:rPr>
              <a:t>2</a:t>
            </a:r>
            <a:r>
              <a:rPr sz="1900" spc="-5" dirty="0">
                <a:solidFill>
                  <a:srgbClr val="FFFFFF"/>
                </a:solidFill>
                <a:latin typeface="Myanmar Text"/>
                <a:cs typeface="Myanmar Text"/>
              </a:rPr>
              <a:t>/gm</a:t>
            </a:r>
            <a:endParaRPr sz="1900" dirty="0">
              <a:latin typeface="Myanmar Text"/>
              <a:cs typeface="Myanmar Tex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23561" y="3201365"/>
            <a:ext cx="26238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FFFF"/>
                </a:solidFill>
                <a:latin typeface="Myanmar Text"/>
                <a:cs typeface="Myanmar Text"/>
              </a:rPr>
              <a:t>Laboratory test </a:t>
            </a:r>
            <a:r>
              <a:rPr sz="1800" dirty="0">
                <a:solidFill>
                  <a:srgbClr val="FFFFFF"/>
                </a:solidFill>
                <a:latin typeface="Myanmar Text"/>
                <a:cs typeface="Myanmar Text"/>
              </a:rPr>
              <a:t>of</a:t>
            </a:r>
            <a:r>
              <a:rPr sz="1800" spc="-60" dirty="0">
                <a:solidFill>
                  <a:srgbClr val="FFFFFF"/>
                </a:solidFill>
                <a:latin typeface="Myanmar Text"/>
                <a:cs typeface="Myanmar Text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yanmar Text"/>
                <a:cs typeface="Myanmar Text"/>
              </a:rPr>
              <a:t>cement</a:t>
            </a:r>
            <a:endParaRPr sz="1800">
              <a:latin typeface="Myanmar Text"/>
              <a:cs typeface="Myanmar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</TotalTime>
  <Words>1271</Words>
  <Application>Microsoft Office PowerPoint</Application>
  <PresentationFormat>Custom</PresentationFormat>
  <Paragraphs>200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Apex</vt:lpstr>
      <vt:lpstr>CEMENT TEST</vt:lpstr>
      <vt:lpstr>Welcome to Civil Engineering</vt:lpstr>
      <vt:lpstr>Introduction</vt:lpstr>
      <vt:lpstr>Test Of Cement;</vt:lpstr>
      <vt:lpstr>Laboratory test of cement</vt:lpstr>
      <vt:lpstr>FINENESS TEST</vt:lpstr>
      <vt:lpstr>Laboratory test of cement</vt:lpstr>
      <vt:lpstr>Procedures;</vt:lpstr>
      <vt:lpstr>Laboratory test of cement</vt:lpstr>
      <vt:lpstr>CONSISTENCY TEST</vt:lpstr>
      <vt:lpstr>Laboratory test of cement</vt:lpstr>
      <vt:lpstr>SPECIFIC GRAVITY TEST</vt:lpstr>
      <vt:lpstr>Laboratory test of cement</vt:lpstr>
      <vt:lpstr>Procedures;</vt:lpstr>
      <vt:lpstr>Laboratory test of cement</vt:lpstr>
      <vt:lpstr>Laboratory test of cement</vt:lpstr>
      <vt:lpstr>SOUNDNESS TEST</vt:lpstr>
      <vt:lpstr>Laboratory test of cement</vt:lpstr>
      <vt:lpstr>Laboratory test of cement</vt:lpstr>
      <vt:lpstr>PowerPoint Presentation</vt:lpstr>
      <vt:lpstr>Laboratory test of cement</vt:lpstr>
      <vt:lpstr>Laboratory test of cement</vt:lpstr>
      <vt:lpstr> Calculate compressive strength of specimen by</vt:lpstr>
      <vt:lpstr>LOSS OF IGNITION TEST</vt:lpstr>
      <vt:lpstr>Laboratory test of cement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CEMENT TEST</dc:title>
  <cp:lastModifiedBy>Windows User</cp:lastModifiedBy>
  <cp:revision>2</cp:revision>
  <dcterms:created xsi:type="dcterms:W3CDTF">2019-01-03T05:28:59Z</dcterms:created>
  <dcterms:modified xsi:type="dcterms:W3CDTF">2019-01-03T05:35:13Z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2018-01-30T00:00:00Z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2019-01-03T00:00:00Z</vt:filetime>
  </property>
</Properties>
</file>